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4"/>
  </p:sldMasterIdLst>
  <p:notesMasterIdLst>
    <p:notesMasterId r:id="rId29"/>
  </p:notesMasterIdLst>
  <p:handoutMasterIdLst>
    <p:handoutMasterId r:id="rId30"/>
  </p:handoutMasterIdLst>
  <p:sldIdLst>
    <p:sldId id="256" r:id="rId5"/>
    <p:sldId id="261" r:id="rId6"/>
    <p:sldId id="262" r:id="rId7"/>
    <p:sldId id="293" r:id="rId8"/>
    <p:sldId id="292" r:id="rId9"/>
    <p:sldId id="284" r:id="rId10"/>
    <p:sldId id="280" r:id="rId11"/>
    <p:sldId id="281" r:id="rId12"/>
    <p:sldId id="282" r:id="rId13"/>
    <p:sldId id="283" r:id="rId14"/>
    <p:sldId id="285" r:id="rId15"/>
    <p:sldId id="286" r:id="rId16"/>
    <p:sldId id="287" r:id="rId17"/>
    <p:sldId id="289" r:id="rId18"/>
    <p:sldId id="279" r:id="rId19"/>
    <p:sldId id="291" r:id="rId20"/>
    <p:sldId id="275" r:id="rId21"/>
    <p:sldId id="276" r:id="rId22"/>
    <p:sldId id="277" r:id="rId23"/>
    <p:sldId id="278" r:id="rId24"/>
    <p:sldId id="257" r:id="rId25"/>
    <p:sldId id="258" r:id="rId26"/>
    <p:sldId id="259" r:id="rId27"/>
    <p:sldId id="26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E32"/>
    <a:srgbClr val="D3E171"/>
    <a:srgbClr val="E6E6E6"/>
    <a:srgbClr val="A6B7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64" autoAdjust="0"/>
    <p:restoredTop sz="94660"/>
  </p:normalViewPr>
  <p:slideViewPr>
    <p:cSldViewPr snapToGrid="0">
      <p:cViewPr>
        <p:scale>
          <a:sx n="75" d="100"/>
          <a:sy n="75" d="100"/>
        </p:scale>
        <p:origin x="830" y="29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6F9-4AA6-8BE3-30AD64F7C07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F9-4AA6-8BE3-30AD64F7C07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F9-4AA6-8BE3-30AD64F7C07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F9-4AA6-8BE3-30AD64F7C077}"/>
              </c:ext>
            </c:extLst>
          </c:dPt>
          <c:dLbls>
            <c:dLbl>
              <c:idx val="0"/>
              <c:layout>
                <c:manualLayout>
                  <c:x val="0.16753837874582211"/>
                  <c:y val="9.8061325203430152E-2"/>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4"/>
                    </c:manualLayout>
                  </c15:layout>
                </c:ext>
                <c:ext xmlns:c16="http://schemas.microsoft.com/office/drawing/2014/chart" uri="{C3380CC4-5D6E-409C-BE32-E72D297353CC}">
                  <c16:uniqueId val="{00000001-F6F9-4AA6-8BE3-30AD64F7C077}"/>
                </c:ext>
              </c:extLst>
            </c:dLbl>
            <c:dLbl>
              <c:idx val="1"/>
              <c:layout>
                <c:manualLayout>
                  <c:x val="-0.1982898090976038"/>
                  <c:y val="0.14149847564319085"/>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4"/>
                    </c:manualLayout>
                  </c15:layout>
                </c:ext>
                <c:ext xmlns:c16="http://schemas.microsoft.com/office/drawing/2014/chart" uri="{C3380CC4-5D6E-409C-BE32-E72D297353CC}">
                  <c16:uniqueId val="{00000003-F6F9-4AA6-8BE3-30AD64F7C077}"/>
                </c:ext>
              </c:extLst>
            </c:dLbl>
            <c:dLbl>
              <c:idx val="2"/>
              <c:layout>
                <c:manualLayout>
                  <c:x val="-0.17053277063388658"/>
                  <c:y val="-6.6946461079551683E-2"/>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9.0625753953457774E-2"/>
                    </c:manualLayout>
                  </c15:layout>
                </c:ext>
                <c:ext xmlns:c16="http://schemas.microsoft.com/office/drawing/2014/chart" uri="{C3380CC4-5D6E-409C-BE32-E72D297353CC}">
                  <c16:uniqueId val="{00000005-F6F9-4AA6-8BE3-30AD64F7C077}"/>
                </c:ext>
              </c:extLst>
            </c:dLbl>
            <c:dLbl>
              <c:idx val="3"/>
              <c:layout>
                <c:manualLayout>
                  <c:x val="0.21641321588398574"/>
                  <c:y val="-5.2025968898734454E-2"/>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2"/>
                    </c:manualLayout>
                  </c15:layout>
                </c:ext>
                <c:ext xmlns:c16="http://schemas.microsoft.com/office/drawing/2014/chart" uri="{C3380CC4-5D6E-409C-BE32-E72D297353CC}">
                  <c16:uniqueId val="{00000007-F6F9-4AA6-8BE3-30AD64F7C077}"/>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FI"/>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Entertainment</c:v>
                </c:pt>
                <c:pt idx="1">
                  <c:v>Travel</c:v>
                </c:pt>
                <c:pt idx="2">
                  <c:v>Accommodation</c:v>
                </c:pt>
                <c:pt idx="3">
                  <c:v>Food</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148-4AF4-9209-C36E3E493A86}"/>
            </c:ext>
          </c:extLst>
        </c:ser>
        <c:dLbls>
          <c:showLegendKey val="0"/>
          <c:showVal val="0"/>
          <c:showCatName val="0"/>
          <c:showSerName val="0"/>
          <c:showPercent val="0"/>
          <c:showBubbleSize val="0"/>
          <c:showLeaderLines val="0"/>
        </c:dLbls>
        <c:firstSliceAng val="16"/>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I"/>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64E9C-DC4B-4FCA-A45C-7A2A68ABF190}"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0C85100E-26AF-40B3-97DF-19C4EC3CCEC0}">
      <dgm:prSet/>
      <dgm:spPr/>
      <dgm:t>
        <a:bodyPr/>
        <a:lstStyle/>
        <a:p>
          <a:pPr>
            <a:lnSpc>
              <a:spcPct val="100000"/>
            </a:lnSpc>
            <a:defRPr cap="all"/>
          </a:pPr>
          <a:r>
            <a:rPr lang="en-ZA" cap="none" dirty="0"/>
            <a:t>Adventure</a:t>
          </a:r>
          <a:endParaRPr lang="en-US" cap="none" dirty="0"/>
        </a:p>
      </dgm:t>
    </dgm:pt>
    <dgm:pt modelId="{83E371DD-FB17-4628-859D-A2979B7D3099}" type="parTrans" cxnId="{FD66337D-8FE8-48E6-BE0F-CFD328BEE42E}">
      <dgm:prSet/>
      <dgm:spPr/>
      <dgm:t>
        <a:bodyPr/>
        <a:lstStyle/>
        <a:p>
          <a:endParaRPr lang="en-US" sz="1800"/>
        </a:p>
      </dgm:t>
    </dgm:pt>
    <dgm:pt modelId="{8A672CE1-4528-44AE-9157-DA340C2CD5DB}" type="sibTrans" cxnId="{FD66337D-8FE8-48E6-BE0F-CFD328BEE42E}">
      <dgm:prSet/>
      <dgm:spPr/>
      <dgm:t>
        <a:bodyPr/>
        <a:lstStyle/>
        <a:p>
          <a:endParaRPr lang="en-US"/>
        </a:p>
      </dgm:t>
    </dgm:pt>
    <dgm:pt modelId="{69653324-E1E3-437C-A9D5-28B1353F645A}">
      <dgm:prSet/>
      <dgm:spPr/>
      <dgm:t>
        <a:bodyPr/>
        <a:lstStyle/>
        <a:p>
          <a:pPr>
            <a:lnSpc>
              <a:spcPct val="100000"/>
            </a:lnSpc>
            <a:defRPr cap="all"/>
          </a:pPr>
          <a:r>
            <a:rPr lang="en-ZA" cap="none" dirty="0"/>
            <a:t>Enthusiasm</a:t>
          </a:r>
          <a:endParaRPr lang="en-US" cap="none" dirty="0"/>
        </a:p>
      </dgm:t>
    </dgm:pt>
    <dgm:pt modelId="{F0466364-A484-4F50-8E01-C00666AA6B96}" type="parTrans" cxnId="{25667268-FED2-4149-B353-F16FED2D1A5A}">
      <dgm:prSet/>
      <dgm:spPr/>
      <dgm:t>
        <a:bodyPr/>
        <a:lstStyle/>
        <a:p>
          <a:endParaRPr lang="en-US" sz="1800"/>
        </a:p>
      </dgm:t>
    </dgm:pt>
    <dgm:pt modelId="{6F20977E-D589-4920-96AA-44AAF9391C6A}" type="sibTrans" cxnId="{25667268-FED2-4149-B353-F16FED2D1A5A}">
      <dgm:prSet/>
      <dgm:spPr/>
      <dgm:t>
        <a:bodyPr/>
        <a:lstStyle/>
        <a:p>
          <a:endParaRPr lang="en-US"/>
        </a:p>
      </dgm:t>
    </dgm:pt>
    <dgm:pt modelId="{7F8797D3-295D-45B0-9E28-F7696E313AE3}">
      <dgm:prSet/>
      <dgm:spPr/>
      <dgm:t>
        <a:bodyPr/>
        <a:lstStyle/>
        <a:p>
          <a:pPr>
            <a:lnSpc>
              <a:spcPct val="100000"/>
            </a:lnSpc>
            <a:defRPr cap="all"/>
          </a:pPr>
          <a:r>
            <a:rPr lang="en-ZA" cap="none" dirty="0"/>
            <a:t>Discovery</a:t>
          </a:r>
          <a:endParaRPr lang="en-US" cap="none" dirty="0"/>
        </a:p>
      </dgm:t>
    </dgm:pt>
    <dgm:pt modelId="{2A0378C1-9628-41C6-B719-DFD7DD7C2513}" type="parTrans" cxnId="{B9DB5BF3-D3B4-4EF2-9219-9820EFCDD141}">
      <dgm:prSet/>
      <dgm:spPr/>
      <dgm:t>
        <a:bodyPr/>
        <a:lstStyle/>
        <a:p>
          <a:endParaRPr lang="en-US" sz="1800"/>
        </a:p>
      </dgm:t>
    </dgm:pt>
    <dgm:pt modelId="{BD09EA6A-7770-4233-AA60-BFF5DA55D6CE}" type="sibTrans" cxnId="{B9DB5BF3-D3B4-4EF2-9219-9820EFCDD141}">
      <dgm:prSet/>
      <dgm:spPr/>
      <dgm:t>
        <a:bodyPr/>
        <a:lstStyle/>
        <a:p>
          <a:endParaRPr lang="en-US"/>
        </a:p>
      </dgm:t>
    </dgm:pt>
    <dgm:pt modelId="{E3F9E5A9-51B2-43A8-8F03-9194571938CF}" type="pres">
      <dgm:prSet presAssocID="{7F564E9C-DC4B-4FCA-A45C-7A2A68ABF190}" presName="root" presStyleCnt="0">
        <dgm:presLayoutVars>
          <dgm:dir/>
          <dgm:resizeHandles val="exact"/>
        </dgm:presLayoutVars>
      </dgm:prSet>
      <dgm:spPr/>
    </dgm:pt>
    <dgm:pt modelId="{8929C738-FC34-44B7-BD7A-E6975C65F703}" type="pres">
      <dgm:prSet presAssocID="{0C85100E-26AF-40B3-97DF-19C4EC3CCEC0}" presName="compNode" presStyleCnt="0"/>
      <dgm:spPr/>
    </dgm:pt>
    <dgm:pt modelId="{D7FE9191-F345-41D1-BC78-A57FAC85C889}" type="pres">
      <dgm:prSet presAssocID="{0C85100E-26AF-40B3-97DF-19C4EC3CCEC0}" presName="iconBgRect" presStyleLbl="bgShp" presStyleIdx="0" presStyleCnt="3"/>
      <dgm:spPr/>
    </dgm:pt>
    <dgm:pt modelId="{8FF3ED10-1F7A-4228-8DBA-95ED52350852}" type="pres">
      <dgm:prSet presAssocID="{0C85100E-26AF-40B3-97DF-19C4EC3CCE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ke"/>
        </a:ext>
      </dgm:extLst>
    </dgm:pt>
    <dgm:pt modelId="{DEEFA25E-941B-435D-9E6A-508386CFE47E}" type="pres">
      <dgm:prSet presAssocID="{0C85100E-26AF-40B3-97DF-19C4EC3CCEC0}" presName="spaceRect" presStyleCnt="0"/>
      <dgm:spPr/>
    </dgm:pt>
    <dgm:pt modelId="{54849521-B57C-45E5-AE0C-3EC2C0D4D0A2}" type="pres">
      <dgm:prSet presAssocID="{0C85100E-26AF-40B3-97DF-19C4EC3CCEC0}" presName="textRect" presStyleLbl="revTx" presStyleIdx="0" presStyleCnt="3">
        <dgm:presLayoutVars>
          <dgm:chMax val="1"/>
          <dgm:chPref val="1"/>
        </dgm:presLayoutVars>
      </dgm:prSet>
      <dgm:spPr/>
    </dgm:pt>
    <dgm:pt modelId="{0F6A2FC3-9E47-40CA-83F9-5B63CA09FDA8}" type="pres">
      <dgm:prSet presAssocID="{8A672CE1-4528-44AE-9157-DA340C2CD5DB}" presName="sibTrans" presStyleCnt="0"/>
      <dgm:spPr/>
    </dgm:pt>
    <dgm:pt modelId="{11E84AED-826F-45C8-83C4-91F1A078E1E0}" type="pres">
      <dgm:prSet presAssocID="{69653324-E1E3-437C-A9D5-28B1353F645A}" presName="compNode" presStyleCnt="0"/>
      <dgm:spPr/>
    </dgm:pt>
    <dgm:pt modelId="{CA2BB399-46B1-46DF-BB84-F602FEBB6E8F}" type="pres">
      <dgm:prSet presAssocID="{69653324-E1E3-437C-A9D5-28B1353F645A}" presName="iconBgRect" presStyleLbl="bgShp" presStyleIdx="1" presStyleCnt="3"/>
      <dgm:spPr/>
    </dgm:pt>
    <dgm:pt modelId="{D6853916-A787-4645-8300-F6B01D5465FD}" type="pres">
      <dgm:prSet presAssocID="{69653324-E1E3-437C-A9D5-28B1353F645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n"/>
        </a:ext>
      </dgm:extLst>
    </dgm:pt>
    <dgm:pt modelId="{20F4B50A-E3EC-4DC1-8B67-BB5C3777405D}" type="pres">
      <dgm:prSet presAssocID="{69653324-E1E3-437C-A9D5-28B1353F645A}" presName="spaceRect" presStyleCnt="0"/>
      <dgm:spPr/>
    </dgm:pt>
    <dgm:pt modelId="{1236D849-CB48-479C-B013-12E41455C64A}" type="pres">
      <dgm:prSet presAssocID="{69653324-E1E3-437C-A9D5-28B1353F645A}" presName="textRect" presStyleLbl="revTx" presStyleIdx="1" presStyleCnt="3">
        <dgm:presLayoutVars>
          <dgm:chMax val="1"/>
          <dgm:chPref val="1"/>
        </dgm:presLayoutVars>
      </dgm:prSet>
      <dgm:spPr/>
    </dgm:pt>
    <dgm:pt modelId="{77E7D738-E9B1-4ED4-B593-EC450EE23F5E}" type="pres">
      <dgm:prSet presAssocID="{6F20977E-D589-4920-96AA-44AAF9391C6A}" presName="sibTrans" presStyleCnt="0"/>
      <dgm:spPr/>
    </dgm:pt>
    <dgm:pt modelId="{504F53A5-75F2-4237-863E-8BEA18033D97}" type="pres">
      <dgm:prSet presAssocID="{7F8797D3-295D-45B0-9E28-F7696E313AE3}" presName="compNode" presStyleCnt="0"/>
      <dgm:spPr/>
    </dgm:pt>
    <dgm:pt modelId="{1FBD15DA-15EC-437E-AD24-BB3FBA44188E}" type="pres">
      <dgm:prSet presAssocID="{7F8797D3-295D-45B0-9E28-F7696E313AE3}" presName="iconBgRect" presStyleLbl="bgShp" presStyleIdx="2" presStyleCnt="3"/>
      <dgm:spPr/>
    </dgm:pt>
    <dgm:pt modelId="{F978FA78-402E-430D-BD6D-B50543BC1779}" type="pres">
      <dgm:prSet presAssocID="{7F8797D3-295D-45B0-9E28-F7696E313AE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lescope"/>
        </a:ext>
      </dgm:extLst>
    </dgm:pt>
    <dgm:pt modelId="{8E26FA69-DD6D-41A2-A1C3-C84664B3DEA9}" type="pres">
      <dgm:prSet presAssocID="{7F8797D3-295D-45B0-9E28-F7696E313AE3}" presName="spaceRect" presStyleCnt="0"/>
      <dgm:spPr/>
    </dgm:pt>
    <dgm:pt modelId="{1437B87F-714F-41BA-8ABB-43977D1FDD2E}" type="pres">
      <dgm:prSet presAssocID="{7F8797D3-295D-45B0-9E28-F7696E313AE3}" presName="textRect" presStyleLbl="revTx" presStyleIdx="2" presStyleCnt="3">
        <dgm:presLayoutVars>
          <dgm:chMax val="1"/>
          <dgm:chPref val="1"/>
        </dgm:presLayoutVars>
      </dgm:prSet>
      <dgm:spPr/>
    </dgm:pt>
  </dgm:ptLst>
  <dgm:cxnLst>
    <dgm:cxn modelId="{9EF79A2A-C397-458C-A3B4-D48F7182843D}" type="presOf" srcId="{7F564E9C-DC4B-4FCA-A45C-7A2A68ABF190}" destId="{E3F9E5A9-51B2-43A8-8F03-9194571938CF}" srcOrd="0" destOrd="0" presId="urn:microsoft.com/office/officeart/2018/5/layout/IconCircleLabelList"/>
    <dgm:cxn modelId="{25667268-FED2-4149-B353-F16FED2D1A5A}" srcId="{7F564E9C-DC4B-4FCA-A45C-7A2A68ABF190}" destId="{69653324-E1E3-437C-A9D5-28B1353F645A}" srcOrd="1" destOrd="0" parTransId="{F0466364-A484-4F50-8E01-C00666AA6B96}" sibTransId="{6F20977E-D589-4920-96AA-44AAF9391C6A}"/>
    <dgm:cxn modelId="{FD66337D-8FE8-48E6-BE0F-CFD328BEE42E}" srcId="{7F564E9C-DC4B-4FCA-A45C-7A2A68ABF190}" destId="{0C85100E-26AF-40B3-97DF-19C4EC3CCEC0}" srcOrd="0" destOrd="0" parTransId="{83E371DD-FB17-4628-859D-A2979B7D3099}" sibTransId="{8A672CE1-4528-44AE-9157-DA340C2CD5DB}"/>
    <dgm:cxn modelId="{66AF4AA0-077B-441F-8BCF-84949DFE4A4A}" type="presOf" srcId="{69653324-E1E3-437C-A9D5-28B1353F645A}" destId="{1236D849-CB48-479C-B013-12E41455C64A}" srcOrd="0" destOrd="0" presId="urn:microsoft.com/office/officeart/2018/5/layout/IconCircleLabelList"/>
    <dgm:cxn modelId="{89A64FA4-89F2-4CC0-9791-9B99DFBDFD94}" type="presOf" srcId="{0C85100E-26AF-40B3-97DF-19C4EC3CCEC0}" destId="{54849521-B57C-45E5-AE0C-3EC2C0D4D0A2}" srcOrd="0" destOrd="0" presId="urn:microsoft.com/office/officeart/2018/5/layout/IconCircleLabelList"/>
    <dgm:cxn modelId="{30BBCAE1-AA43-4AE4-A79A-B5150A5E89F9}" type="presOf" srcId="{7F8797D3-295D-45B0-9E28-F7696E313AE3}" destId="{1437B87F-714F-41BA-8ABB-43977D1FDD2E}" srcOrd="0" destOrd="0" presId="urn:microsoft.com/office/officeart/2018/5/layout/IconCircleLabelList"/>
    <dgm:cxn modelId="{B9DB5BF3-D3B4-4EF2-9219-9820EFCDD141}" srcId="{7F564E9C-DC4B-4FCA-A45C-7A2A68ABF190}" destId="{7F8797D3-295D-45B0-9E28-F7696E313AE3}" srcOrd="2" destOrd="0" parTransId="{2A0378C1-9628-41C6-B719-DFD7DD7C2513}" sibTransId="{BD09EA6A-7770-4233-AA60-BFF5DA55D6CE}"/>
    <dgm:cxn modelId="{046E5389-75CC-49E4-A852-97C2E7E6D226}" type="presParOf" srcId="{E3F9E5A9-51B2-43A8-8F03-9194571938CF}" destId="{8929C738-FC34-44B7-BD7A-E6975C65F703}" srcOrd="0" destOrd="0" presId="urn:microsoft.com/office/officeart/2018/5/layout/IconCircleLabelList"/>
    <dgm:cxn modelId="{38860D80-65A2-4FE3-A65F-086B501908CF}" type="presParOf" srcId="{8929C738-FC34-44B7-BD7A-E6975C65F703}" destId="{D7FE9191-F345-41D1-BC78-A57FAC85C889}" srcOrd="0" destOrd="0" presId="urn:microsoft.com/office/officeart/2018/5/layout/IconCircleLabelList"/>
    <dgm:cxn modelId="{15291291-59DE-4F27-AE8E-09905698A26B}" type="presParOf" srcId="{8929C738-FC34-44B7-BD7A-E6975C65F703}" destId="{8FF3ED10-1F7A-4228-8DBA-95ED52350852}" srcOrd="1" destOrd="0" presId="urn:microsoft.com/office/officeart/2018/5/layout/IconCircleLabelList"/>
    <dgm:cxn modelId="{D93A254D-2C2B-4E74-9B75-CFB868080C85}" type="presParOf" srcId="{8929C738-FC34-44B7-BD7A-E6975C65F703}" destId="{DEEFA25E-941B-435D-9E6A-508386CFE47E}" srcOrd="2" destOrd="0" presId="urn:microsoft.com/office/officeart/2018/5/layout/IconCircleLabelList"/>
    <dgm:cxn modelId="{A6870060-E9BF-4E45-B0B2-CE2FEB416253}" type="presParOf" srcId="{8929C738-FC34-44B7-BD7A-E6975C65F703}" destId="{54849521-B57C-45E5-AE0C-3EC2C0D4D0A2}" srcOrd="3" destOrd="0" presId="urn:microsoft.com/office/officeart/2018/5/layout/IconCircleLabelList"/>
    <dgm:cxn modelId="{80671972-08BA-4928-BC1F-B3133C587435}" type="presParOf" srcId="{E3F9E5A9-51B2-43A8-8F03-9194571938CF}" destId="{0F6A2FC3-9E47-40CA-83F9-5B63CA09FDA8}" srcOrd="1" destOrd="0" presId="urn:microsoft.com/office/officeart/2018/5/layout/IconCircleLabelList"/>
    <dgm:cxn modelId="{D51D2133-6F1D-4DF6-96E7-C6625A6BEED1}" type="presParOf" srcId="{E3F9E5A9-51B2-43A8-8F03-9194571938CF}" destId="{11E84AED-826F-45C8-83C4-91F1A078E1E0}" srcOrd="2" destOrd="0" presId="urn:microsoft.com/office/officeart/2018/5/layout/IconCircleLabelList"/>
    <dgm:cxn modelId="{F9245669-8D02-42CA-A21E-BA72A76391A2}" type="presParOf" srcId="{11E84AED-826F-45C8-83C4-91F1A078E1E0}" destId="{CA2BB399-46B1-46DF-BB84-F602FEBB6E8F}" srcOrd="0" destOrd="0" presId="urn:microsoft.com/office/officeart/2018/5/layout/IconCircleLabelList"/>
    <dgm:cxn modelId="{3E304E6E-CFA0-4E02-97C9-2358B1325747}" type="presParOf" srcId="{11E84AED-826F-45C8-83C4-91F1A078E1E0}" destId="{D6853916-A787-4645-8300-F6B01D5465FD}" srcOrd="1" destOrd="0" presId="urn:microsoft.com/office/officeart/2018/5/layout/IconCircleLabelList"/>
    <dgm:cxn modelId="{A3A558FB-B42D-4CD9-880D-C8970DD9B2CF}" type="presParOf" srcId="{11E84AED-826F-45C8-83C4-91F1A078E1E0}" destId="{20F4B50A-E3EC-4DC1-8B67-BB5C3777405D}" srcOrd="2" destOrd="0" presId="urn:microsoft.com/office/officeart/2018/5/layout/IconCircleLabelList"/>
    <dgm:cxn modelId="{4085BB99-4E4A-42E3-8624-72E8460B7F02}" type="presParOf" srcId="{11E84AED-826F-45C8-83C4-91F1A078E1E0}" destId="{1236D849-CB48-479C-B013-12E41455C64A}" srcOrd="3" destOrd="0" presId="urn:microsoft.com/office/officeart/2018/5/layout/IconCircleLabelList"/>
    <dgm:cxn modelId="{575C131A-D48A-429B-9E4C-1B1619D7306D}" type="presParOf" srcId="{E3F9E5A9-51B2-43A8-8F03-9194571938CF}" destId="{77E7D738-E9B1-4ED4-B593-EC450EE23F5E}" srcOrd="3" destOrd="0" presId="urn:microsoft.com/office/officeart/2018/5/layout/IconCircleLabelList"/>
    <dgm:cxn modelId="{8B3BABB7-9BE3-4CCA-A90F-E5EEF1A4BE2F}" type="presParOf" srcId="{E3F9E5A9-51B2-43A8-8F03-9194571938CF}" destId="{504F53A5-75F2-4237-863E-8BEA18033D97}" srcOrd="4" destOrd="0" presId="urn:microsoft.com/office/officeart/2018/5/layout/IconCircleLabelList"/>
    <dgm:cxn modelId="{38FDD328-2F4A-4403-9CE3-84E8C6AD81A2}" type="presParOf" srcId="{504F53A5-75F2-4237-863E-8BEA18033D97}" destId="{1FBD15DA-15EC-437E-AD24-BB3FBA44188E}" srcOrd="0" destOrd="0" presId="urn:microsoft.com/office/officeart/2018/5/layout/IconCircleLabelList"/>
    <dgm:cxn modelId="{C1E19D95-E19A-48D8-976F-1762354AC7D6}" type="presParOf" srcId="{504F53A5-75F2-4237-863E-8BEA18033D97}" destId="{F978FA78-402E-430D-BD6D-B50543BC1779}" srcOrd="1" destOrd="0" presId="urn:microsoft.com/office/officeart/2018/5/layout/IconCircleLabelList"/>
    <dgm:cxn modelId="{0BF6A35D-48A0-49CB-BFE7-DD9C3FBF1D73}" type="presParOf" srcId="{504F53A5-75F2-4237-863E-8BEA18033D97}" destId="{8E26FA69-DD6D-41A2-A1C3-C84664B3DEA9}" srcOrd="2" destOrd="0" presId="urn:microsoft.com/office/officeart/2018/5/layout/IconCircleLabelList"/>
    <dgm:cxn modelId="{36CE7DD6-956C-461B-94DF-658454BF2FDC}" type="presParOf" srcId="{504F53A5-75F2-4237-863E-8BEA18033D97}" destId="{1437B87F-714F-41BA-8ABB-43977D1FDD2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4821B3E8-9370-4D21-8198-65BA4339E415}">
      <dgm:prSet phldrT="[Text]" custT="1"/>
      <dgm:spPr/>
      <dgm:t>
        <a:bodyPr/>
        <a:lstStyle/>
        <a:p>
          <a:r>
            <a:rPr lang="en-ZA" sz="1800" b="1" dirty="0"/>
            <a:t>Car</a:t>
          </a:r>
        </a:p>
      </dgm:t>
    </dgm:pt>
    <dgm:pt modelId="{763F03D9-CB7E-435B-BA77-D1F8D4274E03}" type="parTrans" cxnId="{E14EC1FA-6481-41D2-AE31-0F9E15D74881}">
      <dgm:prSet/>
      <dgm:spPr/>
      <dgm:t>
        <a:bodyPr/>
        <a:lstStyle/>
        <a:p>
          <a:endParaRPr lang="en-ZA" sz="1400"/>
        </a:p>
      </dgm:t>
    </dgm:pt>
    <dgm:pt modelId="{9F2F4829-C8AF-40C8-B99D-D020B7AFAD49}" type="sibTrans" cxnId="{E14EC1FA-6481-41D2-AE31-0F9E15D74881}">
      <dgm:prSet/>
      <dgm:spPr/>
      <dgm:t>
        <a:bodyPr/>
        <a:lstStyle/>
        <a:p>
          <a:endParaRPr lang="en-ZA" sz="1400"/>
        </a:p>
      </dgm:t>
    </dgm:pt>
    <dgm:pt modelId="{A79BCC07-4436-42E3-80A6-732F0A17966E}">
      <dgm:prSet phldrT="[Text]" custT="1"/>
      <dgm:spPr>
        <a:solidFill>
          <a:schemeClr val="accent2">
            <a:lumMod val="20000"/>
            <a:lumOff val="80000"/>
          </a:schemeClr>
        </a:solidFill>
        <a:scene3d>
          <a:camera prst="orthographicFront"/>
          <a:lightRig rig="flat" dir="t"/>
        </a:scene3d>
        <a:sp3d prstMaterial="dkEdge"/>
      </dgm:spPr>
      <dgm:t>
        <a:bodyPr/>
        <a:lstStyle/>
        <a:p>
          <a:r>
            <a:rPr lang="en-ZA" sz="1400" dirty="0"/>
            <a:t>Ride Share</a:t>
          </a:r>
        </a:p>
      </dgm:t>
    </dgm:pt>
    <dgm:pt modelId="{087A1BFF-C84C-4587-A80D-8974ABC8EF5F}" type="sibTrans" cxnId="{6C3AEE11-2408-49AA-A775-6A3512F6F523}">
      <dgm:prSet/>
      <dgm:spPr/>
      <dgm:t>
        <a:bodyPr/>
        <a:lstStyle/>
        <a:p>
          <a:endParaRPr lang="en-ZA" sz="1400"/>
        </a:p>
      </dgm:t>
    </dgm:pt>
    <dgm:pt modelId="{C3A2DAB3-4DF7-44D0-8672-751A277F8AE2}" type="parTrans" cxnId="{6C3AEE11-2408-49AA-A775-6A3512F6F523}">
      <dgm:prSet/>
      <dgm:spPr/>
      <dgm:t>
        <a:bodyPr/>
        <a:lstStyle/>
        <a:p>
          <a:endParaRPr lang="en-ZA" sz="1400"/>
        </a:p>
      </dgm:t>
    </dgm:pt>
    <dgm:pt modelId="{8990175B-9D44-4607-8FBA-A007DD3BDCD2}">
      <dgm:prSet phldrT="[Text]" custT="1"/>
      <dgm:spPr>
        <a:solidFill>
          <a:schemeClr val="accent2">
            <a:lumMod val="20000"/>
            <a:lumOff val="80000"/>
          </a:schemeClr>
        </a:solidFill>
        <a:scene3d>
          <a:camera prst="orthographicFront"/>
          <a:lightRig rig="flat" dir="t"/>
        </a:scene3d>
        <a:sp3d prstMaterial="dkEdge"/>
      </dgm:spPr>
      <dgm:t>
        <a:bodyPr/>
        <a:lstStyle/>
        <a:p>
          <a:r>
            <a:rPr lang="en-ZA" sz="1400" dirty="0"/>
            <a:t>Taxi</a:t>
          </a:r>
        </a:p>
      </dgm:t>
    </dgm:pt>
    <dgm:pt modelId="{02F16045-3CB8-41FE-AF3D-FC471EDB1A43}" type="sibTrans" cxnId="{3B800981-BF06-4825-8D19-D45C3C790513}">
      <dgm:prSet/>
      <dgm:spPr/>
      <dgm:t>
        <a:bodyPr/>
        <a:lstStyle/>
        <a:p>
          <a:endParaRPr lang="en-ZA" sz="1400"/>
        </a:p>
      </dgm:t>
    </dgm:pt>
    <dgm:pt modelId="{1E28B33B-A87B-4A20-B998-C7F1781B7D5F}" type="parTrans" cxnId="{3B800981-BF06-4825-8D19-D45C3C790513}">
      <dgm:prSet/>
      <dgm:spPr/>
      <dgm:t>
        <a:bodyPr/>
        <a:lstStyle/>
        <a:p>
          <a:endParaRPr lang="en-ZA" sz="1400"/>
        </a:p>
      </dgm:t>
    </dgm:pt>
    <dgm:pt modelId="{819594FA-0AF7-4BCA-BF4E-B320063C2DB1}">
      <dgm:prSet phldrT="[Text]" custT="1"/>
      <dgm:spPr>
        <a:solidFill>
          <a:schemeClr val="accent2">
            <a:lumMod val="20000"/>
            <a:lumOff val="80000"/>
          </a:schemeClr>
        </a:solidFill>
        <a:scene3d>
          <a:camera prst="orthographicFront"/>
          <a:lightRig rig="flat" dir="t"/>
        </a:scene3d>
        <a:sp3d prstMaterial="dkEdge"/>
      </dgm:spPr>
      <dgm:t>
        <a:bodyPr/>
        <a:lstStyle/>
        <a:p>
          <a:r>
            <a:rPr lang="en-ZA" sz="1400" dirty="0"/>
            <a:t>Rental</a:t>
          </a:r>
        </a:p>
      </dgm:t>
    </dgm:pt>
    <dgm:pt modelId="{132C8A32-FFC0-4A33-B7C4-C6295D26E9C0}" type="sibTrans" cxnId="{4E926AF1-506D-474E-8D21-8714659EE5EF}">
      <dgm:prSet/>
      <dgm:spPr/>
      <dgm:t>
        <a:bodyPr/>
        <a:lstStyle/>
        <a:p>
          <a:endParaRPr lang="en-ZA" sz="1400"/>
        </a:p>
      </dgm:t>
    </dgm:pt>
    <dgm:pt modelId="{1E130B30-3A17-4D96-B9AD-9A806206E5CD}" type="parTrans" cxnId="{4E926AF1-506D-474E-8D21-8714659EE5EF}">
      <dgm:prSet/>
      <dgm:spPr/>
      <dgm:t>
        <a:bodyPr/>
        <a:lstStyle/>
        <a:p>
          <a:endParaRPr lang="en-ZA" sz="1400"/>
        </a:p>
      </dgm:t>
    </dgm:pt>
    <dgm:pt modelId="{EED48EC9-139E-4D1A-A023-E1766F475502}">
      <dgm:prSet phldrT="[Text]" custT="1"/>
      <dgm:spPr/>
      <dgm:t>
        <a:bodyPr/>
        <a:lstStyle/>
        <a:p>
          <a:r>
            <a:rPr lang="en-ZA" sz="1800" b="1" dirty="0"/>
            <a:t>Air</a:t>
          </a:r>
        </a:p>
      </dgm:t>
    </dgm:pt>
    <dgm:pt modelId="{E8A58E6C-D702-4CD5-A4A4-68BF06D65777}" type="sibTrans" cxnId="{508AA677-84BC-4D76-B730-28EA84E9EBCA}">
      <dgm:prSet/>
      <dgm:spPr/>
      <dgm:t>
        <a:bodyPr/>
        <a:lstStyle/>
        <a:p>
          <a:endParaRPr lang="en-ZA" sz="1400"/>
        </a:p>
      </dgm:t>
    </dgm:pt>
    <dgm:pt modelId="{D0F6851C-F0F8-491D-B94E-762CD794E96A}" type="parTrans" cxnId="{508AA677-84BC-4D76-B730-28EA84E9EBCA}">
      <dgm:prSet/>
      <dgm:spPr/>
      <dgm:t>
        <a:bodyPr/>
        <a:lstStyle/>
        <a:p>
          <a:endParaRPr lang="en-ZA" sz="1400"/>
        </a:p>
      </dgm:t>
    </dgm:pt>
    <dgm:pt modelId="{D51408AB-258D-4406-B40B-CC29CF313713}">
      <dgm:prSet phldrT="[Text]" custT="1"/>
      <dgm:spPr>
        <a:solidFill>
          <a:schemeClr val="accent1">
            <a:alpha val="50000"/>
          </a:schemeClr>
        </a:solidFill>
        <a:effectLst/>
        <a:scene3d>
          <a:camera prst="orthographicFront"/>
          <a:lightRig rig="flat" dir="t"/>
        </a:scene3d>
        <a:sp3d prstMaterial="dkEdge"/>
      </dgm:spPr>
      <dgm:t>
        <a:bodyPr/>
        <a:lstStyle/>
        <a:p>
          <a:r>
            <a:rPr lang="en-ZA" sz="1400" dirty="0"/>
            <a:t>Int.</a:t>
          </a:r>
        </a:p>
      </dgm:t>
    </dgm:pt>
    <dgm:pt modelId="{18195661-4D89-4F14-8701-171F7C521288}" type="sibTrans" cxnId="{1D3D3BC2-7F82-4C5A-8D6B-503206F18A71}">
      <dgm:prSet/>
      <dgm:spPr/>
      <dgm:t>
        <a:bodyPr/>
        <a:lstStyle/>
        <a:p>
          <a:endParaRPr lang="en-ZA" sz="1400"/>
        </a:p>
      </dgm:t>
    </dgm:pt>
    <dgm:pt modelId="{6CA7A0CF-B790-4872-B7B2-B1B9A8D28491}" type="parTrans" cxnId="{1D3D3BC2-7F82-4C5A-8D6B-503206F18A71}">
      <dgm:prSet/>
      <dgm:spPr/>
      <dgm:t>
        <a:bodyPr/>
        <a:lstStyle/>
        <a:p>
          <a:endParaRPr lang="en-ZA" sz="1400"/>
        </a:p>
      </dgm:t>
    </dgm:pt>
    <dgm:pt modelId="{B85C599F-6166-4440-BCFA-9954E84F1BAF}">
      <dgm:prSet phldrT="[Text]" custT="1"/>
      <dgm:spPr>
        <a:solidFill>
          <a:schemeClr val="accent1">
            <a:alpha val="50000"/>
          </a:schemeClr>
        </a:solidFill>
        <a:effectLst/>
        <a:scene3d>
          <a:camera prst="orthographicFront"/>
          <a:lightRig rig="flat" dir="t"/>
        </a:scene3d>
        <a:sp3d prstMaterial="dkEdge"/>
      </dgm:spPr>
      <dgm:t>
        <a:bodyPr/>
        <a:lstStyle/>
        <a:p>
          <a:r>
            <a:rPr lang="en-ZA" sz="1400" dirty="0"/>
            <a:t>Domestic</a:t>
          </a:r>
        </a:p>
      </dgm:t>
    </dgm:pt>
    <dgm:pt modelId="{62B06A73-353D-495C-8CB4-D7FEDF8F7DF5}" type="sibTrans" cxnId="{92557761-266F-4572-B7E2-B98C8F080698}">
      <dgm:prSet/>
      <dgm:spPr/>
      <dgm:t>
        <a:bodyPr/>
        <a:lstStyle/>
        <a:p>
          <a:endParaRPr lang="en-ZA" sz="1400"/>
        </a:p>
      </dgm:t>
    </dgm:pt>
    <dgm:pt modelId="{6452ABC8-EC92-4CB5-B305-5A7115AC0173}" type="parTrans" cxnId="{92557761-266F-4572-B7E2-B98C8F080698}">
      <dgm:prSet/>
      <dgm:spPr/>
      <dgm:t>
        <a:bodyPr/>
        <a:lstStyle/>
        <a:p>
          <a:endParaRPr lang="en-ZA" sz="1400"/>
        </a:p>
      </dgm:t>
    </dgm:pt>
    <dgm:pt modelId="{55D18788-16D9-46D2-837A-960D65CA32C9}">
      <dgm:prSet phldrT="[Text]" custT="1"/>
      <dgm:spPr/>
      <dgm:t>
        <a:bodyPr/>
        <a:lstStyle/>
        <a:p>
          <a:r>
            <a:rPr lang="en-ZA" sz="1800" b="1" dirty="0"/>
            <a:t>Rail</a:t>
          </a:r>
        </a:p>
      </dgm:t>
    </dgm:pt>
    <dgm:pt modelId="{8442729E-1D19-458D-98BD-1AB5B700F9E0}" type="sibTrans" cxnId="{E20EF0EF-E539-4948-B46C-9E9B5B3AA634}">
      <dgm:prSet/>
      <dgm:spPr/>
      <dgm:t>
        <a:bodyPr/>
        <a:lstStyle/>
        <a:p>
          <a:endParaRPr lang="en-ZA" sz="1400"/>
        </a:p>
      </dgm:t>
    </dgm:pt>
    <dgm:pt modelId="{D39B7213-81B5-4957-BC58-13232544EBDA}" type="parTrans" cxnId="{E20EF0EF-E539-4948-B46C-9E9B5B3AA634}">
      <dgm:prSet/>
      <dgm:spPr/>
      <dgm:t>
        <a:bodyPr/>
        <a:lstStyle/>
        <a:p>
          <a:endParaRPr lang="en-ZA" sz="1400"/>
        </a:p>
      </dgm:t>
    </dgm:pt>
    <dgm:pt modelId="{5F850C0C-66DA-4799-ACB6-9C952061092A}">
      <dgm:prSet phldrT="[Text]" custT="1"/>
      <dgm:spPr>
        <a:solidFill>
          <a:schemeClr val="accent4">
            <a:lumMod val="20000"/>
            <a:lumOff val="80000"/>
          </a:schemeClr>
        </a:solidFill>
        <a:scene3d>
          <a:camera prst="orthographicFront"/>
          <a:lightRig rig="flat" dir="t"/>
        </a:scene3d>
        <a:sp3d prstMaterial="dkEdge"/>
      </dgm:spPr>
      <dgm:t>
        <a:bodyPr/>
        <a:lstStyle/>
        <a:p>
          <a:r>
            <a:rPr lang="en-ZA" sz="1400" dirty="0">
              <a:solidFill>
                <a:schemeClr val="tx1"/>
              </a:solidFill>
            </a:rPr>
            <a:t>Railway </a:t>
          </a:r>
        </a:p>
      </dgm:t>
    </dgm:pt>
    <dgm:pt modelId="{58B73E70-F319-49CA-BE47-ADD9C686A37D}" type="sibTrans" cxnId="{45D09604-CFA8-4712-A57A-6D3291397897}">
      <dgm:prSet/>
      <dgm:spPr/>
      <dgm:t>
        <a:bodyPr/>
        <a:lstStyle/>
        <a:p>
          <a:endParaRPr lang="en-ZA" sz="1400"/>
        </a:p>
      </dgm:t>
    </dgm:pt>
    <dgm:pt modelId="{3CA76CAB-6D0D-46D9-A13C-6ECDE85AF2D6}" type="parTrans" cxnId="{45D09604-CFA8-4712-A57A-6D3291397897}">
      <dgm:prSet/>
      <dgm:spPr/>
      <dgm:t>
        <a:bodyPr/>
        <a:lstStyle/>
        <a:p>
          <a:endParaRPr lang="en-ZA" sz="1400"/>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0659EFF8-8E37-48D0-8531-AA8591B030C2}" type="pres">
      <dgm:prSet presAssocID="{6A1362DA-B794-45B9-9BEE-599A1FD4F7C7}" presName="arc1" presStyleLbl="node1" presStyleIdx="0" presStyleCnt="4"/>
      <dgm:spPr>
        <a:solidFill>
          <a:schemeClr val="bg1">
            <a:lumMod val="85000"/>
          </a:schemeClr>
        </a:solidFill>
        <a:scene3d>
          <a:camera prst="orthographicFront"/>
          <a:lightRig rig="flat" dir="t"/>
        </a:scene3d>
        <a:sp3d prstMaterial="dkEdge"/>
      </dgm:spPr>
    </dgm:pt>
    <dgm:pt modelId="{6849B046-FFF3-4CD3-87C3-760114804747}" type="pres">
      <dgm:prSet presAssocID="{6A1362DA-B794-45B9-9BEE-599A1FD4F7C7}" presName="arc3" presStyleLbl="node1" presStyleIdx="1" presStyleCnt="4"/>
      <dgm:spPr>
        <a:xfrm rot="16200000">
          <a:off x="2705159"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gm:spPr>
    </dgm:pt>
    <dgm:pt modelId="{DC93D40F-6B01-43A2-B629-3007E6988A4F}" type="pres">
      <dgm:prSet presAssocID="{6A1362DA-B794-45B9-9BEE-599A1FD4F7C7}" presName="parentText2" presStyleLbl="revTx" presStyleIdx="0" presStyleCnt="3">
        <dgm:presLayoutVars>
          <dgm:chMax val="4"/>
          <dgm:chPref val="3"/>
          <dgm:bulletEnabled val="1"/>
        </dgm:presLayoutVars>
      </dgm:prSet>
      <dgm:spPr/>
    </dgm:pt>
    <dgm:pt modelId="{23056524-C614-4F7B-A945-D2D9D78E93A8}" type="pres">
      <dgm:prSet presAssocID="{6A1362DA-B794-45B9-9BEE-599A1FD4F7C7}" presName="arc2" presStyleLbl="node1" presStyleIdx="2" presStyleCnt="4"/>
      <dgm:spPr>
        <a:xfrm rot="5400000">
          <a:off x="2620852"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gm:spPr>
    </dgm:pt>
    <dgm:pt modelId="{03188925-9B58-4F84-B5B5-244FB2812A99}" type="pres">
      <dgm:prSet presAssocID="{6A1362DA-B794-45B9-9BEE-599A1FD4F7C7}" presName="arc4" presStyleLbl="node1" presStyleIdx="3" presStyleCnt="4"/>
      <dgm:spPr>
        <a:xfrm rot="16200000">
          <a:off x="5325014"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gm:spPr>
    </dgm:pt>
    <dgm:pt modelId="{C8228DC6-78D1-404B-8BAE-5596AA679220}" type="pres">
      <dgm:prSet presAssocID="{6A1362DA-B794-45B9-9BEE-599A1FD4F7C7}" presName="parentText3" presStyleLbl="revTx" presStyleIdx="1" presStyleCnt="3">
        <dgm:presLayoutVars>
          <dgm:chMax val="1"/>
          <dgm:chPref val="1"/>
          <dgm:bulletEnabled val="1"/>
        </dgm:presLayoutVars>
      </dgm:prSet>
      <dgm:spPr/>
    </dgm:pt>
    <dgm:pt modelId="{2F199568-9382-4F57-8637-EA89AB21FD2E}" type="pres">
      <dgm:prSet presAssocID="{6A1362DA-B794-45B9-9BEE-599A1FD4F7C7}" presName="middleComposite" presStyleCnt="0"/>
      <dgm:spPr/>
    </dgm:pt>
    <dgm:pt modelId="{1F528CDB-ABFE-433C-9B57-F41659B19CD6}" type="pres">
      <dgm:prSet presAssocID="{D51408AB-258D-4406-B40B-CC29CF313713}" presName="circ1" presStyleLbl="vennNode1" presStyleIdx="0" presStyleCnt="8" custScaleX="110000" custScaleY="110000"/>
      <dgm:spPr/>
    </dgm:pt>
    <dgm:pt modelId="{A77D9594-052F-47B3-BB36-E5F7883905A4}" type="pres">
      <dgm:prSet presAssocID="{D51408AB-258D-4406-B40B-CC29CF313713}" presName="circ1Tx" presStyleLbl="revTx" presStyleIdx="1" presStyleCnt="3">
        <dgm:presLayoutVars>
          <dgm:chMax val="0"/>
          <dgm:chPref val="0"/>
        </dgm:presLayoutVars>
      </dgm:prSet>
      <dgm:spPr/>
    </dgm:pt>
    <dgm:pt modelId="{F0631B9D-3479-476B-BC88-ACBFFB6E96AB}" type="pres">
      <dgm:prSet presAssocID="{B85C599F-6166-4440-BCFA-9954E84F1BAF}" presName="circ2" presStyleLbl="vennNode1" presStyleIdx="1" presStyleCnt="8" custScaleX="110000" custScaleY="110000"/>
      <dgm:spPr/>
    </dgm:pt>
    <dgm:pt modelId="{7384308B-870E-4E97-A25D-53C3020DFBE2}" type="pres">
      <dgm:prSet presAssocID="{B85C599F-6166-4440-BCFA-9954E84F1BAF}" presName="circ2Tx" presStyleLbl="revTx" presStyleIdx="1" presStyleCnt="3">
        <dgm:presLayoutVars>
          <dgm:chMax val="0"/>
          <dgm:chPref val="0"/>
        </dgm:presLayoutVars>
      </dgm:prSet>
      <dgm:spPr/>
    </dgm:pt>
    <dgm:pt modelId="{2C6B576E-83E6-4A2B-86DA-256C01041219}" type="pres">
      <dgm:prSet presAssocID="{6A1362DA-B794-45B9-9BEE-599A1FD4F7C7}" presName="leftComposite" presStyleCnt="0"/>
      <dgm:spPr/>
    </dgm:pt>
    <dgm:pt modelId="{30071BB3-0EB4-4882-BD62-205BE426F0A9}" type="pres">
      <dgm:prSet presAssocID="{A79BCC07-4436-42E3-80A6-732F0A17966E}" presName="childText1_1" presStyleLbl="vennNode1" presStyleIdx="2" presStyleCnt="8">
        <dgm:presLayoutVars>
          <dgm:chMax val="0"/>
          <dgm:chPref val="0"/>
        </dgm:presLayoutVars>
      </dgm:prSet>
      <dgm:spPr/>
    </dgm:pt>
    <dgm:pt modelId="{00180506-7B30-4C83-B5EB-803D3453F7E0}" type="pres">
      <dgm:prSet presAssocID="{A79BCC07-4436-42E3-80A6-732F0A17966E}" presName="ellipse1" presStyleLbl="vennNode1" presStyleIdx="3" presStyleCnt="8"/>
      <dgm:spPr>
        <a:solidFill>
          <a:schemeClr val="accent2">
            <a:lumMod val="60000"/>
            <a:lumOff val="40000"/>
          </a:schemeClr>
        </a:solidFill>
        <a:scene3d>
          <a:camera prst="orthographicFront"/>
          <a:lightRig rig="flat" dir="t"/>
        </a:scene3d>
        <a:sp3d prstMaterial="dkEdge"/>
      </dgm:spPr>
    </dgm:pt>
    <dgm:pt modelId="{87E6C4B1-CD6A-4E27-BDA3-091E52F28104}" type="pres">
      <dgm:prSet presAssocID="{A79BCC07-4436-42E3-80A6-732F0A17966E}" presName="ellipse2" presStyleLbl="vennNode1" presStyleIdx="4" presStyleCnt="8"/>
      <dgm:spPr>
        <a:solidFill>
          <a:schemeClr val="accent2">
            <a:lumMod val="60000"/>
            <a:lumOff val="40000"/>
          </a:schemeClr>
        </a:solidFill>
        <a:scene3d>
          <a:camera prst="orthographicFront"/>
          <a:lightRig rig="flat" dir="t"/>
        </a:scene3d>
        <a:sp3d prstMaterial="dkEdge"/>
      </dgm:spPr>
    </dgm:pt>
    <dgm:pt modelId="{3C492A34-5353-42F4-A9D0-320B80142C39}" type="pres">
      <dgm:prSet presAssocID="{8990175B-9D44-4607-8FBA-A007DD3BDCD2}" presName="childText1_2" presStyleLbl="vennNode1" presStyleIdx="5" presStyleCnt="8">
        <dgm:presLayoutVars>
          <dgm:chMax val="0"/>
          <dgm:chPref val="0"/>
        </dgm:presLayoutVars>
      </dgm:prSet>
      <dgm:spPr/>
    </dgm:pt>
    <dgm:pt modelId="{8975C524-7118-448B-955F-56AAFE8A7AAA}" type="pres">
      <dgm:prSet presAssocID="{8990175B-9D44-4607-8FBA-A007DD3BDCD2}" presName="ellipse3" presStyleLbl="vennNode1" presStyleIdx="6" presStyleCnt="8"/>
      <dgm:spPr>
        <a:solidFill>
          <a:schemeClr val="accent2">
            <a:lumMod val="60000"/>
            <a:lumOff val="40000"/>
          </a:schemeClr>
        </a:solidFill>
        <a:scene3d>
          <a:camera prst="orthographicFront"/>
          <a:lightRig rig="flat" dir="t"/>
        </a:scene3d>
        <a:sp3d prstMaterial="dkEdge"/>
      </dgm:spPr>
    </dgm:pt>
    <dgm:pt modelId="{7F470B30-C0E6-4733-B1C2-C22A3339ECF1}" type="pres">
      <dgm:prSet presAssocID="{819594FA-0AF7-4BCA-BF4E-B320063C2DB1}" presName="childText1_3" presStyleLbl="vennNode1" presStyleIdx="7" presStyleCnt="8">
        <dgm:presLayoutVars>
          <dgm:chMax val="0"/>
          <dgm:chPref val="0"/>
        </dgm:presLayoutVars>
      </dgm:prSet>
      <dgm:spPr/>
    </dgm:pt>
    <dgm:pt modelId="{AD01EDAC-4230-46FC-BEF5-EDD9B36F1C08}" type="pres">
      <dgm:prSet presAssocID="{6A1362DA-B794-45B9-9BEE-599A1FD4F7C7}" presName="rightChild" presStyleLbl="node2" presStyleIdx="0" presStyleCnt="1">
        <dgm:presLayoutVars>
          <dgm:chMax val="0"/>
          <dgm:chPref val="0"/>
        </dgm:presLayoutVars>
      </dgm:prSet>
      <dgm:spPr/>
    </dgm:pt>
    <dgm:pt modelId="{2F20CFD9-9E25-4178-B585-093FFDC4B696}" type="pres">
      <dgm:prSet presAssocID="{6A1362DA-B794-45B9-9BEE-599A1FD4F7C7}" presName="parentText1" presStyleLbl="revTx" presStyleIdx="2" presStyleCnt="3">
        <dgm:presLayoutVars>
          <dgm:chMax val="4"/>
          <dgm:chPref val="3"/>
          <dgm:bulletEnabled val="1"/>
        </dgm:presLayoutVars>
      </dgm:prSet>
      <dgm:spPr/>
    </dgm:pt>
  </dgm:ptLst>
  <dgm:cxnLst>
    <dgm:cxn modelId="{45D09604-CFA8-4712-A57A-6D3291397897}" srcId="{55D18788-16D9-46D2-837A-960D65CA32C9}" destId="{5F850C0C-66DA-4799-ACB6-9C952061092A}" srcOrd="0" destOrd="0" parTransId="{3CA76CAB-6D0D-46D9-A13C-6ECDE85AF2D6}" sibTransId="{58B73E70-F319-49CA-BE47-ADD9C686A37D}"/>
    <dgm:cxn modelId="{9F72A209-3E49-4599-9DCA-9C049022F59C}" type="presOf" srcId="{6A1362DA-B794-45B9-9BEE-599A1FD4F7C7}" destId="{7F997771-75EA-4896-A86B-88DEFCAAF0DF}" srcOrd="0" destOrd="0" presId="urn:microsoft.com/office/officeart/2009/3/layout/PhasedProcess"/>
    <dgm:cxn modelId="{6C3AEE11-2408-49AA-A775-6A3512F6F523}" srcId="{4821B3E8-9370-4D21-8198-65BA4339E415}" destId="{A79BCC07-4436-42E3-80A6-732F0A17966E}" srcOrd="0" destOrd="0" parTransId="{C3A2DAB3-4DF7-44D0-8672-751A277F8AE2}" sibTransId="{087A1BFF-C84C-4587-A80D-8974ABC8EF5F}"/>
    <dgm:cxn modelId="{AF972721-403C-470B-A699-6122EFDEB1B2}" type="presOf" srcId="{A79BCC07-4436-42E3-80A6-732F0A17966E}" destId="{30071BB3-0EB4-4882-BD62-205BE426F0A9}" srcOrd="0" destOrd="0" presId="urn:microsoft.com/office/officeart/2009/3/layout/PhasedProcess"/>
    <dgm:cxn modelId="{266AC232-17F2-4DBF-8D63-ADF2201D73CC}" type="presOf" srcId="{D51408AB-258D-4406-B40B-CC29CF313713}" destId="{1F528CDB-ABFE-433C-9B57-F41659B19CD6}" srcOrd="0" destOrd="0" presId="urn:microsoft.com/office/officeart/2009/3/layout/PhasedProcess"/>
    <dgm:cxn modelId="{B30D423D-32FE-454E-8A9F-3BF4D4FAF097}" type="presOf" srcId="{819594FA-0AF7-4BCA-BF4E-B320063C2DB1}" destId="{7F470B30-C0E6-4733-B1C2-C22A3339ECF1}" srcOrd="0" destOrd="0" presId="urn:microsoft.com/office/officeart/2009/3/layout/PhasedProcess"/>
    <dgm:cxn modelId="{92557761-266F-4572-B7E2-B98C8F080698}" srcId="{EED48EC9-139E-4D1A-A023-E1766F475502}" destId="{B85C599F-6166-4440-BCFA-9954E84F1BAF}" srcOrd="1" destOrd="0" parTransId="{6452ABC8-EC92-4CB5-B305-5A7115AC0173}" sibTransId="{62B06A73-353D-495C-8CB4-D7FEDF8F7DF5}"/>
    <dgm:cxn modelId="{ABA40B63-DF4F-47C5-BE09-C50957178DB2}" type="presOf" srcId="{EED48EC9-139E-4D1A-A023-E1766F475502}" destId="{DC93D40F-6B01-43A2-B629-3007E6988A4F}" srcOrd="0" destOrd="0" presId="urn:microsoft.com/office/officeart/2009/3/layout/PhasedProcess"/>
    <dgm:cxn modelId="{508AA677-84BC-4D76-B730-28EA84E9EBCA}" srcId="{6A1362DA-B794-45B9-9BEE-599A1FD4F7C7}" destId="{EED48EC9-139E-4D1A-A023-E1766F475502}" srcOrd="1" destOrd="0" parTransId="{D0F6851C-F0F8-491D-B94E-762CD794E96A}" sibTransId="{E8A58E6C-D702-4CD5-A4A4-68BF06D65777}"/>
    <dgm:cxn modelId="{9E1F8D7C-8884-4990-A37A-624E03BB1C88}" type="presOf" srcId="{D51408AB-258D-4406-B40B-CC29CF313713}" destId="{A77D9594-052F-47B3-BB36-E5F7883905A4}" srcOrd="1" destOrd="0" presId="urn:microsoft.com/office/officeart/2009/3/layout/PhasedProcess"/>
    <dgm:cxn modelId="{3B800981-BF06-4825-8D19-D45C3C790513}" srcId="{4821B3E8-9370-4D21-8198-65BA4339E415}" destId="{8990175B-9D44-4607-8FBA-A007DD3BDCD2}" srcOrd="1" destOrd="0" parTransId="{1E28B33B-A87B-4A20-B998-C7F1781B7D5F}" sibTransId="{02F16045-3CB8-41FE-AF3D-FC471EDB1A43}"/>
    <dgm:cxn modelId="{60E570A3-E599-48E8-947E-B7F9C3612225}" type="presOf" srcId="{B85C599F-6166-4440-BCFA-9954E84F1BAF}" destId="{7384308B-870E-4E97-A25D-53C3020DFBE2}" srcOrd="1" destOrd="0" presId="urn:microsoft.com/office/officeart/2009/3/layout/PhasedProcess"/>
    <dgm:cxn modelId="{04A418BB-53ED-4C8F-A64A-27858A40B828}" type="presOf" srcId="{5F850C0C-66DA-4799-ACB6-9C952061092A}" destId="{AD01EDAC-4230-46FC-BEF5-EDD9B36F1C08}" srcOrd="0" destOrd="0" presId="urn:microsoft.com/office/officeart/2009/3/layout/PhasedProcess"/>
    <dgm:cxn modelId="{70A959BF-5B4B-414B-B264-7E1E8C236B1D}" type="presOf" srcId="{B85C599F-6166-4440-BCFA-9954E84F1BAF}" destId="{F0631B9D-3479-476B-BC88-ACBFFB6E96AB}" srcOrd="0" destOrd="0" presId="urn:microsoft.com/office/officeart/2009/3/layout/PhasedProcess"/>
    <dgm:cxn modelId="{1D3D3BC2-7F82-4C5A-8D6B-503206F18A71}" srcId="{EED48EC9-139E-4D1A-A023-E1766F475502}" destId="{D51408AB-258D-4406-B40B-CC29CF313713}" srcOrd="0" destOrd="0" parTransId="{6CA7A0CF-B790-4872-B7B2-B1B9A8D28491}" sibTransId="{18195661-4D89-4F14-8701-171F7C521288}"/>
    <dgm:cxn modelId="{CE99E7D0-A82B-4941-B43E-4911112B61FA}" type="presOf" srcId="{4821B3E8-9370-4D21-8198-65BA4339E415}" destId="{2F20CFD9-9E25-4178-B585-093FFDC4B696}" srcOrd="0" destOrd="0" presId="urn:microsoft.com/office/officeart/2009/3/layout/PhasedProcess"/>
    <dgm:cxn modelId="{1AB8B6EF-CE8B-4ED9-8092-F95AE5D99454}" type="presOf" srcId="{55D18788-16D9-46D2-837A-960D65CA32C9}" destId="{C8228DC6-78D1-404B-8BAE-5596AA679220}" srcOrd="0" destOrd="0" presId="urn:microsoft.com/office/officeart/2009/3/layout/PhasedProcess"/>
    <dgm:cxn modelId="{E20EF0EF-E539-4948-B46C-9E9B5B3AA634}" srcId="{6A1362DA-B794-45B9-9BEE-599A1FD4F7C7}" destId="{55D18788-16D9-46D2-837A-960D65CA32C9}" srcOrd="2" destOrd="0" parTransId="{D39B7213-81B5-4957-BC58-13232544EBDA}" sibTransId="{8442729E-1D19-458D-98BD-1AB5B700F9E0}"/>
    <dgm:cxn modelId="{1C2D47F0-CB41-4D0C-8049-4BD5CEADDD41}" type="presOf" srcId="{8990175B-9D44-4607-8FBA-A007DD3BDCD2}" destId="{3C492A34-5353-42F4-A9D0-320B80142C39}" srcOrd="0" destOrd="0" presId="urn:microsoft.com/office/officeart/2009/3/layout/PhasedProcess"/>
    <dgm:cxn modelId="{4E926AF1-506D-474E-8D21-8714659EE5EF}" srcId="{4821B3E8-9370-4D21-8198-65BA4339E415}" destId="{819594FA-0AF7-4BCA-BF4E-B320063C2DB1}" srcOrd="2" destOrd="0" parTransId="{1E130B30-3A17-4D96-B9AD-9A806206E5CD}" sibTransId="{132C8A32-FFC0-4A33-B7C4-C6295D26E9C0}"/>
    <dgm:cxn modelId="{E14EC1FA-6481-41D2-AE31-0F9E15D74881}" srcId="{6A1362DA-B794-45B9-9BEE-599A1FD4F7C7}" destId="{4821B3E8-9370-4D21-8198-65BA4339E415}" srcOrd="0" destOrd="0" parTransId="{763F03D9-CB7E-435B-BA77-D1F8D4274E03}" sibTransId="{9F2F4829-C8AF-40C8-B99D-D020B7AFAD49}"/>
    <dgm:cxn modelId="{015DE727-6CE5-4307-A8CC-A95DC2D879B3}" type="presParOf" srcId="{7F997771-75EA-4896-A86B-88DEFCAAF0DF}" destId="{0659EFF8-8E37-48D0-8531-AA8591B030C2}" srcOrd="0" destOrd="0" presId="urn:microsoft.com/office/officeart/2009/3/layout/PhasedProcess"/>
    <dgm:cxn modelId="{58DACE89-6D87-49F4-9CB6-8D5778A22807}" type="presParOf" srcId="{7F997771-75EA-4896-A86B-88DEFCAAF0DF}" destId="{6849B046-FFF3-4CD3-87C3-760114804747}" srcOrd="1" destOrd="0" presId="urn:microsoft.com/office/officeart/2009/3/layout/PhasedProcess"/>
    <dgm:cxn modelId="{9E4A4637-176F-4A46-8E51-97933B2B093C}" type="presParOf" srcId="{7F997771-75EA-4896-A86B-88DEFCAAF0DF}" destId="{DC93D40F-6B01-43A2-B629-3007E6988A4F}" srcOrd="2" destOrd="0" presId="urn:microsoft.com/office/officeart/2009/3/layout/PhasedProcess"/>
    <dgm:cxn modelId="{0655A8C4-C065-42DA-90E3-2C9EA2C837C3}" type="presParOf" srcId="{7F997771-75EA-4896-A86B-88DEFCAAF0DF}" destId="{23056524-C614-4F7B-A945-D2D9D78E93A8}" srcOrd="3" destOrd="0" presId="urn:microsoft.com/office/officeart/2009/3/layout/PhasedProcess"/>
    <dgm:cxn modelId="{ECD79578-D8E9-4687-AF49-45F57393446B}" type="presParOf" srcId="{7F997771-75EA-4896-A86B-88DEFCAAF0DF}" destId="{03188925-9B58-4F84-B5B5-244FB2812A99}" srcOrd="4" destOrd="0" presId="urn:microsoft.com/office/officeart/2009/3/layout/PhasedProcess"/>
    <dgm:cxn modelId="{26882245-485B-4B83-96E5-DFBD5AA3BDDE}" type="presParOf" srcId="{7F997771-75EA-4896-A86B-88DEFCAAF0DF}" destId="{C8228DC6-78D1-404B-8BAE-5596AA679220}" srcOrd="5" destOrd="0" presId="urn:microsoft.com/office/officeart/2009/3/layout/PhasedProcess"/>
    <dgm:cxn modelId="{5A39184B-789C-424C-9F77-D2C886162712}" type="presParOf" srcId="{7F997771-75EA-4896-A86B-88DEFCAAF0DF}" destId="{2F199568-9382-4F57-8637-EA89AB21FD2E}" srcOrd="6" destOrd="0" presId="urn:microsoft.com/office/officeart/2009/3/layout/PhasedProcess"/>
    <dgm:cxn modelId="{36FB3A25-2E80-459D-912F-C7CF21434658}" type="presParOf" srcId="{2F199568-9382-4F57-8637-EA89AB21FD2E}" destId="{1F528CDB-ABFE-433C-9B57-F41659B19CD6}" srcOrd="0" destOrd="0" presId="urn:microsoft.com/office/officeart/2009/3/layout/PhasedProcess"/>
    <dgm:cxn modelId="{17991873-07EC-4E89-B641-84CC2C160721}" type="presParOf" srcId="{2F199568-9382-4F57-8637-EA89AB21FD2E}" destId="{A77D9594-052F-47B3-BB36-E5F7883905A4}" srcOrd="1" destOrd="0" presId="urn:microsoft.com/office/officeart/2009/3/layout/PhasedProcess"/>
    <dgm:cxn modelId="{67B2076F-8F02-4C09-ADFD-65463E59E1AC}" type="presParOf" srcId="{2F199568-9382-4F57-8637-EA89AB21FD2E}" destId="{F0631B9D-3479-476B-BC88-ACBFFB6E96AB}" srcOrd="2" destOrd="0" presId="urn:microsoft.com/office/officeart/2009/3/layout/PhasedProcess"/>
    <dgm:cxn modelId="{CFC0C370-CA14-45AB-8BF7-80D5618B7503}" type="presParOf" srcId="{2F199568-9382-4F57-8637-EA89AB21FD2E}" destId="{7384308B-870E-4E97-A25D-53C3020DFBE2}" srcOrd="3" destOrd="0" presId="urn:microsoft.com/office/officeart/2009/3/layout/PhasedProcess"/>
    <dgm:cxn modelId="{5716EB85-A799-4BF1-8F79-8F379BE194C2}" type="presParOf" srcId="{7F997771-75EA-4896-A86B-88DEFCAAF0DF}" destId="{2C6B576E-83E6-4A2B-86DA-256C01041219}" srcOrd="7" destOrd="0" presId="urn:microsoft.com/office/officeart/2009/3/layout/PhasedProcess"/>
    <dgm:cxn modelId="{C3EF00FD-1359-4191-8968-C86AEE4AD890}" type="presParOf" srcId="{2C6B576E-83E6-4A2B-86DA-256C01041219}" destId="{30071BB3-0EB4-4882-BD62-205BE426F0A9}" srcOrd="0" destOrd="0" presId="urn:microsoft.com/office/officeart/2009/3/layout/PhasedProcess"/>
    <dgm:cxn modelId="{9ACE9002-FAAE-4898-86A7-C9E20D41F4BC}" type="presParOf" srcId="{2C6B576E-83E6-4A2B-86DA-256C01041219}" destId="{00180506-7B30-4C83-B5EB-803D3453F7E0}" srcOrd="1" destOrd="0" presId="urn:microsoft.com/office/officeart/2009/3/layout/PhasedProcess"/>
    <dgm:cxn modelId="{978D31BC-470D-42AB-874D-3719C7867838}" type="presParOf" srcId="{2C6B576E-83E6-4A2B-86DA-256C01041219}" destId="{87E6C4B1-CD6A-4E27-BDA3-091E52F28104}" srcOrd="2" destOrd="0" presId="urn:microsoft.com/office/officeart/2009/3/layout/PhasedProcess"/>
    <dgm:cxn modelId="{55A3B645-0C19-40DB-8252-9E23DDEA6B3D}" type="presParOf" srcId="{2C6B576E-83E6-4A2B-86DA-256C01041219}" destId="{3C492A34-5353-42F4-A9D0-320B80142C39}" srcOrd="3" destOrd="0" presId="urn:microsoft.com/office/officeart/2009/3/layout/PhasedProcess"/>
    <dgm:cxn modelId="{C5441BAE-9A86-45D8-B551-47022426DF32}" type="presParOf" srcId="{2C6B576E-83E6-4A2B-86DA-256C01041219}" destId="{8975C524-7118-448B-955F-56AAFE8A7AAA}" srcOrd="4" destOrd="0" presId="urn:microsoft.com/office/officeart/2009/3/layout/PhasedProcess"/>
    <dgm:cxn modelId="{7E2FEC05-7872-4E5D-B69D-1202FC5CF5E2}" type="presParOf" srcId="{2C6B576E-83E6-4A2B-86DA-256C01041219}" destId="{7F470B30-C0E6-4733-B1C2-C22A3339ECF1}" srcOrd="5" destOrd="0" presId="urn:microsoft.com/office/officeart/2009/3/layout/PhasedProcess"/>
    <dgm:cxn modelId="{913512D6-3282-401F-BBC6-10C59D8645EB}" type="presParOf" srcId="{7F997771-75EA-4896-A86B-88DEFCAAF0DF}" destId="{AD01EDAC-4230-46FC-BEF5-EDD9B36F1C08}" srcOrd="8" destOrd="0" presId="urn:microsoft.com/office/officeart/2009/3/layout/PhasedProcess"/>
    <dgm:cxn modelId="{55CB1FD3-BBB7-4B7D-A899-0B561FDC1E8D}" type="presParOf" srcId="{7F997771-75EA-4896-A86B-88DEFCAAF0DF}" destId="{2F20CFD9-9E25-4178-B585-093FFDC4B696}" srcOrd="9" destOrd="0" presId="urn:microsoft.com/office/officeart/2009/3/layout/Phased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E9191-F345-41D1-BC78-A57FAC85C889}">
      <dsp:nvSpPr>
        <dsp:cNvPr id="0" name=""/>
        <dsp:cNvSpPr/>
      </dsp:nvSpPr>
      <dsp:spPr>
        <a:xfrm>
          <a:off x="432780" y="871800"/>
          <a:ext cx="1200937" cy="120093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3ED10-1F7A-4228-8DBA-95ED52350852}">
      <dsp:nvSpPr>
        <dsp:cNvPr id="0" name=""/>
        <dsp:cNvSpPr/>
      </dsp:nvSpPr>
      <dsp:spPr>
        <a:xfrm>
          <a:off x="688718" y="1127737"/>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849521-B57C-45E5-AE0C-3EC2C0D4D0A2}">
      <dsp:nvSpPr>
        <dsp:cNvPr id="0" name=""/>
        <dsp:cNvSpPr/>
      </dsp:nvSpPr>
      <dsp:spPr>
        <a:xfrm>
          <a:off x="48874" y="2446800"/>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ZA" sz="3200" kern="1200" cap="none" dirty="0"/>
            <a:t>Adventure</a:t>
          </a:r>
          <a:endParaRPr lang="en-US" sz="3200" kern="1200" cap="none" dirty="0"/>
        </a:p>
      </dsp:txBody>
      <dsp:txXfrm>
        <a:off x="48874" y="2446800"/>
        <a:ext cx="1968750" cy="720000"/>
      </dsp:txXfrm>
    </dsp:sp>
    <dsp:sp modelId="{CA2BB399-46B1-46DF-BB84-F602FEBB6E8F}">
      <dsp:nvSpPr>
        <dsp:cNvPr id="0" name=""/>
        <dsp:cNvSpPr/>
      </dsp:nvSpPr>
      <dsp:spPr>
        <a:xfrm>
          <a:off x="2746061" y="871800"/>
          <a:ext cx="1200937" cy="1200937"/>
        </a:xfrm>
        <a:prstGeom prst="ellipse">
          <a:avLst/>
        </a:prstGeom>
        <a:solidFill>
          <a:schemeClr val="accent5">
            <a:hueOff val="5437504"/>
            <a:satOff val="-31742"/>
            <a:lumOff val="-2549"/>
            <a:alphaOff val="0"/>
          </a:schemeClr>
        </a:solidFill>
        <a:ln>
          <a:noFill/>
        </a:ln>
        <a:effectLst/>
      </dsp:spPr>
      <dsp:style>
        <a:lnRef idx="0">
          <a:scrgbClr r="0" g="0" b="0"/>
        </a:lnRef>
        <a:fillRef idx="1">
          <a:scrgbClr r="0" g="0" b="0"/>
        </a:fillRef>
        <a:effectRef idx="0">
          <a:scrgbClr r="0" g="0" b="0"/>
        </a:effectRef>
        <a:fontRef idx="minor"/>
      </dsp:style>
    </dsp:sp>
    <dsp:sp modelId="{D6853916-A787-4645-8300-F6B01D5465FD}">
      <dsp:nvSpPr>
        <dsp:cNvPr id="0" name=""/>
        <dsp:cNvSpPr/>
      </dsp:nvSpPr>
      <dsp:spPr>
        <a:xfrm>
          <a:off x="3001999" y="1127737"/>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36D849-CB48-479C-B013-12E41455C64A}">
      <dsp:nvSpPr>
        <dsp:cNvPr id="0" name=""/>
        <dsp:cNvSpPr/>
      </dsp:nvSpPr>
      <dsp:spPr>
        <a:xfrm>
          <a:off x="2362155" y="2446800"/>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ZA" sz="3200" kern="1200" cap="none" dirty="0"/>
            <a:t>Enthusiasm</a:t>
          </a:r>
          <a:endParaRPr lang="en-US" sz="3200" kern="1200" cap="none" dirty="0"/>
        </a:p>
      </dsp:txBody>
      <dsp:txXfrm>
        <a:off x="2362155" y="2446800"/>
        <a:ext cx="1968750" cy="720000"/>
      </dsp:txXfrm>
    </dsp:sp>
    <dsp:sp modelId="{1FBD15DA-15EC-437E-AD24-BB3FBA44188E}">
      <dsp:nvSpPr>
        <dsp:cNvPr id="0" name=""/>
        <dsp:cNvSpPr/>
      </dsp:nvSpPr>
      <dsp:spPr>
        <a:xfrm>
          <a:off x="5059343" y="871800"/>
          <a:ext cx="1200937" cy="1200937"/>
        </a:xfrm>
        <a:prstGeom prst="ellipse">
          <a:avLst/>
        </a:prstGeom>
        <a:solidFill>
          <a:schemeClr val="accent5">
            <a:hueOff val="10875008"/>
            <a:satOff val="-63485"/>
            <a:lumOff val="-5097"/>
            <a:alphaOff val="0"/>
          </a:schemeClr>
        </a:solidFill>
        <a:ln>
          <a:noFill/>
        </a:ln>
        <a:effectLst/>
      </dsp:spPr>
      <dsp:style>
        <a:lnRef idx="0">
          <a:scrgbClr r="0" g="0" b="0"/>
        </a:lnRef>
        <a:fillRef idx="1">
          <a:scrgbClr r="0" g="0" b="0"/>
        </a:fillRef>
        <a:effectRef idx="0">
          <a:scrgbClr r="0" g="0" b="0"/>
        </a:effectRef>
        <a:fontRef idx="minor"/>
      </dsp:style>
    </dsp:sp>
    <dsp:sp modelId="{F978FA78-402E-430D-BD6D-B50543BC1779}">
      <dsp:nvSpPr>
        <dsp:cNvPr id="0" name=""/>
        <dsp:cNvSpPr/>
      </dsp:nvSpPr>
      <dsp:spPr>
        <a:xfrm>
          <a:off x="5315280" y="1127737"/>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37B87F-714F-41BA-8ABB-43977D1FDD2E}">
      <dsp:nvSpPr>
        <dsp:cNvPr id="0" name=""/>
        <dsp:cNvSpPr/>
      </dsp:nvSpPr>
      <dsp:spPr>
        <a:xfrm>
          <a:off x="4675436" y="2446800"/>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ZA" sz="3200" kern="1200" cap="none" dirty="0"/>
            <a:t>Discovery</a:t>
          </a:r>
          <a:endParaRPr lang="en-US" sz="3200" kern="1200" cap="none" dirty="0"/>
        </a:p>
      </dsp:txBody>
      <dsp:txXfrm>
        <a:off x="4675436" y="2446800"/>
        <a:ext cx="19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9EFF8-8E37-48D0-8531-AA8591B030C2}">
      <dsp:nvSpPr>
        <dsp:cNvPr id="0" name=""/>
        <dsp:cNvSpPr/>
      </dsp:nvSpPr>
      <dsp:spPr>
        <a:xfrm rot="5400000">
          <a:off x="201" y="614694"/>
          <a:ext cx="2628200" cy="2628604"/>
        </a:xfrm>
        <a:prstGeom prst="blockArc">
          <a:avLst>
            <a:gd name="adj1" fmla="val 13500000"/>
            <a:gd name="adj2" fmla="val 18900000"/>
            <a:gd name="adj3" fmla="val 4960"/>
          </a:avLst>
        </a:prstGeom>
        <a:solidFill>
          <a:schemeClr val="bg1">
            <a:lumMod val="85000"/>
          </a:scheme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6849B046-FFF3-4CD3-87C3-760114804747}">
      <dsp:nvSpPr>
        <dsp:cNvPr id="0" name=""/>
        <dsp:cNvSpPr/>
      </dsp:nvSpPr>
      <dsp:spPr>
        <a:xfrm rot="16200000">
          <a:off x="2705159"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DC93D40F-6B01-43A2-B629-3007E6988A4F}">
      <dsp:nvSpPr>
        <dsp:cNvPr id="0" name=""/>
        <dsp:cNvSpPr/>
      </dsp:nvSpPr>
      <dsp:spPr>
        <a:xfrm>
          <a:off x="3015935" y="2897894"/>
          <a:ext cx="1995512" cy="52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ZA" sz="1800" b="1" kern="1200" dirty="0"/>
            <a:t>Air</a:t>
          </a:r>
        </a:p>
      </dsp:txBody>
      <dsp:txXfrm>
        <a:off x="3015935" y="2897894"/>
        <a:ext cx="1995512" cy="525808"/>
      </dsp:txXfrm>
    </dsp:sp>
    <dsp:sp modelId="{23056524-C614-4F7B-A945-D2D9D78E93A8}">
      <dsp:nvSpPr>
        <dsp:cNvPr id="0" name=""/>
        <dsp:cNvSpPr/>
      </dsp:nvSpPr>
      <dsp:spPr>
        <a:xfrm rot="5400000">
          <a:off x="2620852"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03188925-9B58-4F84-B5B5-244FB2812A99}">
      <dsp:nvSpPr>
        <dsp:cNvPr id="0" name=""/>
        <dsp:cNvSpPr/>
      </dsp:nvSpPr>
      <dsp:spPr>
        <a:xfrm rot="16200000">
          <a:off x="5325014"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C8228DC6-78D1-404B-8BAE-5596AA679220}">
      <dsp:nvSpPr>
        <dsp:cNvPr id="0" name=""/>
        <dsp:cNvSpPr/>
      </dsp:nvSpPr>
      <dsp:spPr>
        <a:xfrm>
          <a:off x="5444113" y="2897894"/>
          <a:ext cx="1995512" cy="52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ZA" sz="1800" b="1" kern="1200" dirty="0"/>
            <a:t>Rail</a:t>
          </a:r>
        </a:p>
      </dsp:txBody>
      <dsp:txXfrm>
        <a:off x="5444113" y="2897894"/>
        <a:ext cx="1995512" cy="525808"/>
      </dsp:txXfrm>
    </dsp:sp>
    <dsp:sp modelId="{1F528CDB-ABFE-433C-9B57-F41659B19CD6}">
      <dsp:nvSpPr>
        <dsp:cNvPr id="0" name=""/>
        <dsp:cNvSpPr/>
      </dsp:nvSpPr>
      <dsp:spPr>
        <a:xfrm>
          <a:off x="2891606" y="1308830"/>
          <a:ext cx="1324597" cy="1324597"/>
        </a:xfrm>
        <a:prstGeom prst="ellipse">
          <a:avLst/>
        </a:prstGeom>
        <a:solidFill>
          <a:schemeClr val="accent1">
            <a:alpha val="5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ZA" sz="1400" kern="1200" dirty="0"/>
            <a:t>Int.</a:t>
          </a:r>
        </a:p>
      </dsp:txBody>
      <dsp:txXfrm>
        <a:off x="3076572" y="1465028"/>
        <a:ext cx="763731" cy="1012200"/>
      </dsp:txXfrm>
    </dsp:sp>
    <dsp:sp modelId="{F0631B9D-3479-476B-BC88-ACBFFB6E96AB}">
      <dsp:nvSpPr>
        <dsp:cNvPr id="0" name=""/>
        <dsp:cNvSpPr/>
      </dsp:nvSpPr>
      <dsp:spPr>
        <a:xfrm>
          <a:off x="3759483" y="1308830"/>
          <a:ext cx="1324597" cy="1324597"/>
        </a:xfrm>
        <a:prstGeom prst="ellipse">
          <a:avLst/>
        </a:prstGeom>
        <a:solidFill>
          <a:schemeClr val="accent1">
            <a:alpha val="5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ZA" sz="1400" kern="1200" dirty="0"/>
            <a:t>Domestic</a:t>
          </a:r>
        </a:p>
      </dsp:txBody>
      <dsp:txXfrm>
        <a:off x="4135382" y="1465028"/>
        <a:ext cx="763731" cy="1012200"/>
      </dsp:txXfrm>
    </dsp:sp>
    <dsp:sp modelId="{30071BB3-0EB4-4882-BD62-205BE426F0A9}">
      <dsp:nvSpPr>
        <dsp:cNvPr id="0" name=""/>
        <dsp:cNvSpPr/>
      </dsp:nvSpPr>
      <dsp:spPr>
        <a:xfrm>
          <a:off x="758097" y="1013874"/>
          <a:ext cx="832768" cy="832788"/>
        </a:xfrm>
        <a:prstGeom prst="ellipse">
          <a:avLst/>
        </a:prstGeom>
        <a:solidFill>
          <a:schemeClr val="accent2">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t>Ride Share</a:t>
          </a:r>
        </a:p>
      </dsp:txBody>
      <dsp:txXfrm>
        <a:off x="880053" y="1135833"/>
        <a:ext cx="588856" cy="588870"/>
      </dsp:txXfrm>
    </dsp:sp>
    <dsp:sp modelId="{00180506-7B30-4C83-B5EB-803D3453F7E0}">
      <dsp:nvSpPr>
        <dsp:cNvPr id="0" name=""/>
        <dsp:cNvSpPr/>
      </dsp:nvSpPr>
      <dsp:spPr>
        <a:xfrm>
          <a:off x="450958" y="1710121"/>
          <a:ext cx="409062" cy="408898"/>
        </a:xfrm>
        <a:prstGeom prst="ellipse">
          <a:avLst/>
        </a:prstGeom>
        <a:solidFill>
          <a:schemeClr val="accent2">
            <a:lumMod val="60000"/>
            <a:lumOff val="4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sp>
    <dsp:sp modelId="{87E6C4B1-CD6A-4E27-BDA3-091E52F28104}">
      <dsp:nvSpPr>
        <dsp:cNvPr id="0" name=""/>
        <dsp:cNvSpPr/>
      </dsp:nvSpPr>
      <dsp:spPr>
        <a:xfrm>
          <a:off x="1659205" y="1177686"/>
          <a:ext cx="238017" cy="237862"/>
        </a:xfrm>
        <a:prstGeom prst="ellipse">
          <a:avLst/>
        </a:prstGeom>
        <a:solidFill>
          <a:schemeClr val="accent2">
            <a:lumMod val="60000"/>
            <a:lumOff val="4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sp>
    <dsp:sp modelId="{3C492A34-5353-42F4-A9D0-320B80142C39}">
      <dsp:nvSpPr>
        <dsp:cNvPr id="0" name=""/>
        <dsp:cNvSpPr/>
      </dsp:nvSpPr>
      <dsp:spPr>
        <a:xfrm>
          <a:off x="1570754" y="1511271"/>
          <a:ext cx="832768" cy="832788"/>
        </a:xfrm>
        <a:prstGeom prst="ellipse">
          <a:avLst/>
        </a:prstGeom>
        <a:solidFill>
          <a:schemeClr val="accent2">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t>Taxi</a:t>
          </a:r>
        </a:p>
      </dsp:txBody>
      <dsp:txXfrm>
        <a:off x="1692710" y="1633230"/>
        <a:ext cx="588856" cy="588870"/>
      </dsp:txXfrm>
    </dsp:sp>
    <dsp:sp modelId="{8975C524-7118-448B-955F-56AAFE8A7AAA}">
      <dsp:nvSpPr>
        <dsp:cNvPr id="0" name=""/>
        <dsp:cNvSpPr/>
      </dsp:nvSpPr>
      <dsp:spPr>
        <a:xfrm>
          <a:off x="1657838" y="2394991"/>
          <a:ext cx="238017" cy="237862"/>
        </a:xfrm>
        <a:prstGeom prst="ellipse">
          <a:avLst/>
        </a:prstGeom>
        <a:solidFill>
          <a:schemeClr val="accent2">
            <a:lumMod val="60000"/>
            <a:lumOff val="4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sp>
    <dsp:sp modelId="{7F470B30-C0E6-4733-B1C2-C22A3339ECF1}">
      <dsp:nvSpPr>
        <dsp:cNvPr id="0" name=""/>
        <dsp:cNvSpPr/>
      </dsp:nvSpPr>
      <dsp:spPr>
        <a:xfrm>
          <a:off x="772936" y="1987175"/>
          <a:ext cx="832768" cy="832788"/>
        </a:xfrm>
        <a:prstGeom prst="ellipse">
          <a:avLst/>
        </a:prstGeom>
        <a:solidFill>
          <a:schemeClr val="accent2">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t>Rental</a:t>
          </a:r>
        </a:p>
      </dsp:txBody>
      <dsp:txXfrm>
        <a:off x="894892" y="2109134"/>
        <a:ext cx="588856" cy="588870"/>
      </dsp:txXfrm>
    </dsp:sp>
    <dsp:sp modelId="{AD01EDAC-4230-46FC-BEF5-EDD9B36F1C08}">
      <dsp:nvSpPr>
        <dsp:cNvPr id="0" name=""/>
        <dsp:cNvSpPr/>
      </dsp:nvSpPr>
      <dsp:spPr>
        <a:xfrm>
          <a:off x="5670786" y="1158119"/>
          <a:ext cx="1535009" cy="1534731"/>
        </a:xfrm>
        <a:prstGeom prst="ellipse">
          <a:avLst/>
        </a:prstGeom>
        <a:solidFill>
          <a:schemeClr val="accent4">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solidFill>
                <a:schemeClr val="tx1"/>
              </a:solidFill>
            </a:rPr>
            <a:t>Railway </a:t>
          </a:r>
        </a:p>
      </dsp:txBody>
      <dsp:txXfrm>
        <a:off x="5895583" y="1382875"/>
        <a:ext cx="1085415" cy="1085219"/>
      </dsp:txXfrm>
    </dsp:sp>
    <dsp:sp modelId="{2F20CFD9-9E25-4178-B585-093FFDC4B696}">
      <dsp:nvSpPr>
        <dsp:cNvPr id="0" name=""/>
        <dsp:cNvSpPr/>
      </dsp:nvSpPr>
      <dsp:spPr>
        <a:xfrm>
          <a:off x="493907" y="2897894"/>
          <a:ext cx="1995512" cy="52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ZA" sz="1800" b="1" kern="1200" dirty="0"/>
            <a:t>Car</a:t>
          </a:r>
        </a:p>
      </dsp:txBody>
      <dsp:txXfrm>
        <a:off x="493907" y="2897894"/>
        <a:ext cx="1995512" cy="52580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3/15/2024</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3/15/2024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15</a:t>
            </a:fld>
            <a:endParaRPr lang="en-US" dirty="0"/>
          </a:p>
        </p:txBody>
      </p:sp>
    </p:spTree>
    <p:extLst>
      <p:ext uri="{BB962C8B-B14F-4D97-AF65-F5344CB8AC3E}">
        <p14:creationId xmlns:p14="http://schemas.microsoft.com/office/powerpoint/2010/main" val="78994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21</a:t>
            </a:fld>
            <a:endParaRPr lang="en-US" dirty="0"/>
          </a:p>
        </p:txBody>
      </p:sp>
    </p:spTree>
    <p:extLst>
      <p:ext uri="{BB962C8B-B14F-4D97-AF65-F5344CB8AC3E}">
        <p14:creationId xmlns:p14="http://schemas.microsoft.com/office/powerpoint/2010/main" val="1272089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22</a:t>
            </a:fld>
            <a:endParaRPr lang="en-US" dirty="0"/>
          </a:p>
        </p:txBody>
      </p:sp>
    </p:spTree>
    <p:extLst>
      <p:ext uri="{BB962C8B-B14F-4D97-AF65-F5344CB8AC3E}">
        <p14:creationId xmlns:p14="http://schemas.microsoft.com/office/powerpoint/2010/main" val="2039457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23</a:t>
            </a:fld>
            <a:endParaRPr lang="en-US" dirty="0"/>
          </a:p>
        </p:txBody>
      </p:sp>
    </p:spTree>
    <p:extLst>
      <p:ext uri="{BB962C8B-B14F-4D97-AF65-F5344CB8AC3E}">
        <p14:creationId xmlns:p14="http://schemas.microsoft.com/office/powerpoint/2010/main" val="411146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24</a:t>
            </a:fld>
            <a:endParaRPr lang="en-US" dirty="0"/>
          </a:p>
        </p:txBody>
      </p:sp>
    </p:spTree>
    <p:extLst>
      <p:ext uri="{BB962C8B-B14F-4D97-AF65-F5344CB8AC3E}">
        <p14:creationId xmlns:p14="http://schemas.microsoft.com/office/powerpoint/2010/main" val="328513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3/15/2024</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3/15/2024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3/15/2024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3/15/2024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3/15/2024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3/15/2024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3/15/2024</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3/15/2024</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3/15/2024</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3/15/2024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3/15/2024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3/15/2024</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3.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DAEE32"/>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709530" y="5812154"/>
            <a:ext cx="8767860" cy="349746"/>
          </a:xfrm>
        </p:spPr>
        <p:txBody>
          <a:bodyPr>
            <a:noAutofit/>
          </a:bodyPr>
          <a:lstStyle/>
          <a:p>
            <a:r>
              <a:rPr lang="en-US" sz="2800" b="1">
                <a:solidFill>
                  <a:schemeClr val="tx1"/>
                </a:solidFill>
              </a:rPr>
              <a:t>Summer Sales Insights: Performance Analytics and Strategic Enhancements for Wish.com Apparel</a:t>
            </a:r>
            <a:endParaRPr lang="en-US" sz="2800" b="1" dirty="0">
              <a:solidFill>
                <a:schemeClr val="tx1"/>
              </a:solidFill>
            </a:endParaRPr>
          </a:p>
        </p:txBody>
      </p:sp>
      <p:pic>
        <p:nvPicPr>
          <p:cNvPr id="1028" name="Picture 4" descr="Wish Lifestyle Blog - Fashion, Beauty, and Home Decor | Wish Shopping">
            <a:extLst>
              <a:ext uri="{FF2B5EF4-FFF2-40B4-BE49-F238E27FC236}">
                <a16:creationId xmlns:a16="http://schemas.microsoft.com/office/drawing/2014/main" id="{B0B71EE4-13FF-6E2A-7EE0-8984B9D9A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11"/>
          <a:stretch/>
        </p:blipFill>
        <p:spPr bwMode="auto">
          <a:xfrm>
            <a:off x="-25928" y="-133164"/>
            <a:ext cx="12217928" cy="50770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F4971B0-CF87-2222-85C8-909D78433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294" y="1215468"/>
            <a:ext cx="1970949" cy="16421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D7CE428-059C-087E-A951-024117138988}"/>
              </a:ext>
            </a:extLst>
          </p:cNvPr>
          <p:cNvSpPr txBox="1"/>
          <p:nvPr/>
        </p:nvSpPr>
        <p:spPr>
          <a:xfrm rot="5400000">
            <a:off x="4234648" y="3192400"/>
            <a:ext cx="2681056" cy="369332"/>
          </a:xfrm>
          <a:prstGeom prst="rect">
            <a:avLst/>
          </a:prstGeom>
          <a:noFill/>
        </p:spPr>
        <p:txBody>
          <a:bodyPr wrap="square">
            <a:spAutoFit/>
          </a:bodyPr>
          <a:lstStyle/>
          <a:p>
            <a:r>
              <a:rPr lang="fi-FI" u="sng"/>
              <a:t>https://blog.wish.com</a:t>
            </a:r>
            <a:endParaRPr lang="en-FI" u="sng"/>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08</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Impact of Ad Boosts on sales</a:t>
            </a:r>
            <a:endParaRPr lang="ko-KR" altLang="en-US" b="1" dirty="0">
              <a:solidFill>
                <a:schemeClr val="tx1">
                  <a:lumMod val="75000"/>
                  <a:lumOff val="25000"/>
                </a:schemeClr>
              </a:solidFill>
              <a:cs typeface="Arial" pitchFamily="34" charset="0"/>
            </a:endParaRPr>
          </a:p>
        </p:txBody>
      </p:sp>
      <p:sp>
        <p:nvSpPr>
          <p:cNvPr id="4" name="TextBox 3">
            <a:extLst>
              <a:ext uri="{FF2B5EF4-FFF2-40B4-BE49-F238E27FC236}">
                <a16:creationId xmlns:a16="http://schemas.microsoft.com/office/drawing/2014/main" id="{E0765C15-6FBE-5145-4182-D315B6B14A69}"/>
              </a:ext>
            </a:extLst>
          </p:cNvPr>
          <p:cNvSpPr txBox="1"/>
          <p:nvPr/>
        </p:nvSpPr>
        <p:spPr>
          <a:xfrm>
            <a:off x="479086" y="4287917"/>
            <a:ext cx="11233828" cy="2246769"/>
          </a:xfrm>
          <a:prstGeom prst="rect">
            <a:avLst/>
          </a:prstGeom>
          <a:noFill/>
        </p:spPr>
        <p:txBody>
          <a:bodyPr wrap="square">
            <a:spAutoFit/>
          </a:bodyPr>
          <a:lstStyle/>
          <a:p>
            <a:pPr marL="285750" indent="-285750" algn="just">
              <a:buFont typeface="Arial" panose="020B0604020202020204" pitchFamily="34" charset="0"/>
              <a:buChar char="•"/>
            </a:pPr>
            <a:r>
              <a:rPr lang="en-US" sz="2000"/>
              <a:t>It appears that products using ad boosting actually have lower average units sold and revenue as compared to those without ad boosting. This can be surprising, but there are two possible explanations </a:t>
            </a:r>
          </a:p>
          <a:p>
            <a:pPr marL="342900" indent="-342900" algn="just">
              <a:buFont typeface="+mj-lt"/>
              <a:buAutoNum type="arabicPeriod"/>
            </a:pPr>
            <a:r>
              <a:rPr lang="en-US" sz="2000"/>
              <a:t>Products that rely heavily on ad boosts might have less appeal or weaker product-market fit compared to others that sell well without additional advertising.</a:t>
            </a:r>
          </a:p>
          <a:p>
            <a:pPr marL="342900" indent="-342900" algn="just">
              <a:buFont typeface="+mj-lt"/>
              <a:buAutoNum type="arabicPeriod"/>
            </a:pPr>
            <a:r>
              <a:rPr lang="en-US" sz="2000"/>
              <a:t>The online shopping market can be saturated with similar ads about summer products, potential customers might experience ad fatigue. This lead to diminishing returns on further advertising</a:t>
            </a:r>
          </a:p>
          <a:p>
            <a:pPr algn="just"/>
            <a:r>
              <a:rPr lang="en-US" sz="2000"/>
              <a:t>⇒ </a:t>
            </a:r>
            <a:r>
              <a:rPr lang="en-US" sz="2000" b="1"/>
              <a:t>✊ ACTION</a:t>
            </a:r>
            <a:r>
              <a:rPr lang="en-US" sz="2000"/>
              <a:t>: </a:t>
            </a:r>
            <a:r>
              <a:rPr lang="en-US" sz="2000">
                <a:solidFill>
                  <a:srgbClr val="FF0000"/>
                </a:solidFill>
              </a:rPr>
              <a:t>It is okay for products to not use ad boosting </a:t>
            </a:r>
            <a:r>
              <a:rPr lang="en-US" sz="2000"/>
              <a:t>at all, which could help cut advertising costs.</a:t>
            </a:r>
          </a:p>
        </p:txBody>
      </p:sp>
      <p:pic>
        <p:nvPicPr>
          <p:cNvPr id="6" name="Picture 5">
            <a:extLst>
              <a:ext uri="{FF2B5EF4-FFF2-40B4-BE49-F238E27FC236}">
                <a16:creationId xmlns:a16="http://schemas.microsoft.com/office/drawing/2014/main" id="{D7534E78-E80B-B133-170D-37694B0718D7}"/>
              </a:ext>
            </a:extLst>
          </p:cNvPr>
          <p:cNvPicPr>
            <a:picLocks noChangeAspect="1"/>
          </p:cNvPicPr>
          <p:nvPr/>
        </p:nvPicPr>
        <p:blipFill>
          <a:blip r:embed="rId2"/>
          <a:stretch>
            <a:fillRect/>
          </a:stretch>
        </p:blipFill>
        <p:spPr>
          <a:xfrm>
            <a:off x="6314121" y="973514"/>
            <a:ext cx="3332716" cy="3314404"/>
          </a:xfrm>
          <a:prstGeom prst="rect">
            <a:avLst/>
          </a:prstGeom>
        </p:spPr>
      </p:pic>
      <p:pic>
        <p:nvPicPr>
          <p:cNvPr id="7" name="Picture 6">
            <a:extLst>
              <a:ext uri="{FF2B5EF4-FFF2-40B4-BE49-F238E27FC236}">
                <a16:creationId xmlns:a16="http://schemas.microsoft.com/office/drawing/2014/main" id="{A0FE4AF2-C77D-8761-87D5-7EE3CDB956A1}"/>
              </a:ext>
            </a:extLst>
          </p:cNvPr>
          <p:cNvPicPr>
            <a:picLocks noChangeAspect="1"/>
          </p:cNvPicPr>
          <p:nvPr/>
        </p:nvPicPr>
        <p:blipFill>
          <a:blip r:embed="rId3"/>
          <a:stretch>
            <a:fillRect/>
          </a:stretch>
        </p:blipFill>
        <p:spPr>
          <a:xfrm>
            <a:off x="1764758" y="1045011"/>
            <a:ext cx="3260003" cy="3106909"/>
          </a:xfrm>
          <a:prstGeom prst="rect">
            <a:avLst/>
          </a:prstGeom>
        </p:spPr>
      </p:pic>
    </p:spTree>
    <p:extLst>
      <p:ext uri="{BB962C8B-B14F-4D97-AF65-F5344CB8AC3E}">
        <p14:creationId xmlns:p14="http://schemas.microsoft.com/office/powerpoint/2010/main" val="3358330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09</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Merchant performance insights</a:t>
            </a:r>
            <a:endParaRPr lang="ko-KR" altLang="en-US" b="1" dirty="0">
              <a:solidFill>
                <a:schemeClr val="tx1">
                  <a:lumMod val="75000"/>
                  <a:lumOff val="25000"/>
                </a:schemeClr>
              </a:solidFill>
              <a:cs typeface="Arial" pitchFamily="34" charset="0"/>
            </a:endParaRPr>
          </a:p>
        </p:txBody>
      </p:sp>
      <p:pic>
        <p:nvPicPr>
          <p:cNvPr id="2" name="Picture 1">
            <a:extLst>
              <a:ext uri="{FF2B5EF4-FFF2-40B4-BE49-F238E27FC236}">
                <a16:creationId xmlns:a16="http://schemas.microsoft.com/office/drawing/2014/main" id="{19B98C30-BCFB-150A-246C-E7575AF6FC1A}"/>
              </a:ext>
            </a:extLst>
          </p:cNvPr>
          <p:cNvPicPr>
            <a:picLocks noChangeAspect="1"/>
          </p:cNvPicPr>
          <p:nvPr/>
        </p:nvPicPr>
        <p:blipFill rotWithShape="1">
          <a:blip r:embed="rId2"/>
          <a:srcRect t="27095"/>
          <a:stretch/>
        </p:blipFill>
        <p:spPr>
          <a:xfrm>
            <a:off x="706158" y="1924745"/>
            <a:ext cx="4981874" cy="2480149"/>
          </a:xfrm>
          <a:prstGeom prst="rect">
            <a:avLst/>
          </a:prstGeom>
        </p:spPr>
      </p:pic>
      <p:pic>
        <p:nvPicPr>
          <p:cNvPr id="6" name="Picture 5">
            <a:extLst>
              <a:ext uri="{FF2B5EF4-FFF2-40B4-BE49-F238E27FC236}">
                <a16:creationId xmlns:a16="http://schemas.microsoft.com/office/drawing/2014/main" id="{493FF1E6-F7F5-C17A-4DD3-C27A21ED3917}"/>
              </a:ext>
            </a:extLst>
          </p:cNvPr>
          <p:cNvPicPr>
            <a:picLocks noChangeAspect="1"/>
          </p:cNvPicPr>
          <p:nvPr/>
        </p:nvPicPr>
        <p:blipFill rotWithShape="1">
          <a:blip r:embed="rId3"/>
          <a:srcRect t="26768"/>
          <a:stretch/>
        </p:blipFill>
        <p:spPr>
          <a:xfrm>
            <a:off x="6296453" y="1924745"/>
            <a:ext cx="4981875" cy="2480150"/>
          </a:xfrm>
          <a:prstGeom prst="rect">
            <a:avLst/>
          </a:prstGeom>
        </p:spPr>
      </p:pic>
      <p:sp>
        <p:nvSpPr>
          <p:cNvPr id="9" name="TextBox 8">
            <a:extLst>
              <a:ext uri="{FF2B5EF4-FFF2-40B4-BE49-F238E27FC236}">
                <a16:creationId xmlns:a16="http://schemas.microsoft.com/office/drawing/2014/main" id="{F8E10DB3-C766-9D4C-6CDC-9CD1B3A14644}"/>
              </a:ext>
            </a:extLst>
          </p:cNvPr>
          <p:cNvSpPr txBox="1"/>
          <p:nvPr/>
        </p:nvSpPr>
        <p:spPr>
          <a:xfrm>
            <a:off x="1989732" y="1924745"/>
            <a:ext cx="1935332" cy="584775"/>
          </a:xfrm>
          <a:prstGeom prst="rect">
            <a:avLst/>
          </a:prstGeom>
          <a:noFill/>
        </p:spPr>
        <p:txBody>
          <a:bodyPr wrap="square">
            <a:spAutoFit/>
          </a:bodyPr>
          <a:lstStyle/>
          <a:p>
            <a:pPr algn="ctr"/>
            <a:r>
              <a:rPr lang="en-US" sz="1600"/>
              <a:t>merchant having profile picture or not</a:t>
            </a:r>
            <a:endParaRPr lang="en-FI" sz="1600"/>
          </a:p>
        </p:txBody>
      </p:sp>
      <p:sp>
        <p:nvSpPr>
          <p:cNvPr id="10" name="TextBox 9">
            <a:extLst>
              <a:ext uri="{FF2B5EF4-FFF2-40B4-BE49-F238E27FC236}">
                <a16:creationId xmlns:a16="http://schemas.microsoft.com/office/drawing/2014/main" id="{709A3E02-54A3-5482-081B-C5B1E20F261E}"/>
              </a:ext>
            </a:extLst>
          </p:cNvPr>
          <p:cNvSpPr txBox="1"/>
          <p:nvPr/>
        </p:nvSpPr>
        <p:spPr>
          <a:xfrm>
            <a:off x="7424346" y="1924745"/>
            <a:ext cx="1935332" cy="584775"/>
          </a:xfrm>
          <a:prstGeom prst="rect">
            <a:avLst/>
          </a:prstGeom>
          <a:noFill/>
        </p:spPr>
        <p:txBody>
          <a:bodyPr wrap="square">
            <a:spAutoFit/>
          </a:bodyPr>
          <a:lstStyle/>
          <a:p>
            <a:pPr algn="ctr"/>
            <a:r>
              <a:rPr lang="en-US" sz="1600"/>
              <a:t>merchant having profile picture or not</a:t>
            </a:r>
            <a:endParaRPr lang="en-FI" sz="1600"/>
          </a:p>
        </p:txBody>
      </p:sp>
      <p:sp>
        <p:nvSpPr>
          <p:cNvPr id="12" name="TextBox 11">
            <a:extLst>
              <a:ext uri="{FF2B5EF4-FFF2-40B4-BE49-F238E27FC236}">
                <a16:creationId xmlns:a16="http://schemas.microsoft.com/office/drawing/2014/main" id="{37BA2F65-73A0-F192-8099-6B67CAEBF9EF}"/>
              </a:ext>
            </a:extLst>
          </p:cNvPr>
          <p:cNvSpPr txBox="1"/>
          <p:nvPr/>
        </p:nvSpPr>
        <p:spPr>
          <a:xfrm>
            <a:off x="3791592" y="1093747"/>
            <a:ext cx="2665088" cy="830997"/>
          </a:xfrm>
          <a:prstGeom prst="rect">
            <a:avLst/>
          </a:prstGeom>
          <a:noFill/>
        </p:spPr>
        <p:txBody>
          <a:bodyPr wrap="square">
            <a:spAutoFit/>
          </a:bodyPr>
          <a:lstStyle/>
          <a:p>
            <a:pPr algn="ctr"/>
            <a:r>
              <a:rPr lang="en-US" sz="1600"/>
              <a:t>Top merchants rating (black) with profile picture and </a:t>
            </a:r>
            <a:br>
              <a:rPr lang="en-US" sz="1600"/>
            </a:br>
            <a:r>
              <a:rPr lang="en-US" sz="1600"/>
              <a:t>their revenue (red)</a:t>
            </a:r>
            <a:endParaRPr lang="en-FI" sz="1600"/>
          </a:p>
        </p:txBody>
      </p:sp>
      <p:sp>
        <p:nvSpPr>
          <p:cNvPr id="14" name="TextBox 13">
            <a:extLst>
              <a:ext uri="{FF2B5EF4-FFF2-40B4-BE49-F238E27FC236}">
                <a16:creationId xmlns:a16="http://schemas.microsoft.com/office/drawing/2014/main" id="{ABE34A09-D216-947A-A75D-B323C7E01AF5}"/>
              </a:ext>
            </a:extLst>
          </p:cNvPr>
          <p:cNvSpPr txBox="1"/>
          <p:nvPr/>
        </p:nvSpPr>
        <p:spPr>
          <a:xfrm>
            <a:off x="8971318" y="1093747"/>
            <a:ext cx="2665088" cy="830997"/>
          </a:xfrm>
          <a:prstGeom prst="rect">
            <a:avLst/>
          </a:prstGeom>
          <a:noFill/>
        </p:spPr>
        <p:txBody>
          <a:bodyPr wrap="square">
            <a:spAutoFit/>
          </a:bodyPr>
          <a:lstStyle/>
          <a:p>
            <a:pPr algn="ctr"/>
            <a:r>
              <a:rPr lang="en-US" sz="1600"/>
              <a:t>Top merchants rating (black) with profile picture and </a:t>
            </a:r>
            <a:br>
              <a:rPr lang="en-US" sz="1600"/>
            </a:br>
            <a:r>
              <a:rPr lang="en-US" sz="1600"/>
              <a:t>their revenue (red)</a:t>
            </a:r>
            <a:endParaRPr lang="en-FI" sz="1600"/>
          </a:p>
        </p:txBody>
      </p:sp>
      <p:sp>
        <p:nvSpPr>
          <p:cNvPr id="15" name="TextBox 14">
            <a:extLst>
              <a:ext uri="{FF2B5EF4-FFF2-40B4-BE49-F238E27FC236}">
                <a16:creationId xmlns:a16="http://schemas.microsoft.com/office/drawing/2014/main" id="{4D9C7B17-8EA9-5E06-F57C-F451937457A0}"/>
              </a:ext>
            </a:extLst>
          </p:cNvPr>
          <p:cNvSpPr txBox="1"/>
          <p:nvPr/>
        </p:nvSpPr>
        <p:spPr>
          <a:xfrm>
            <a:off x="523783" y="2579522"/>
            <a:ext cx="1775535" cy="338554"/>
          </a:xfrm>
          <a:prstGeom prst="rect">
            <a:avLst/>
          </a:prstGeom>
          <a:noFill/>
        </p:spPr>
        <p:txBody>
          <a:bodyPr wrap="square">
            <a:spAutoFit/>
          </a:bodyPr>
          <a:lstStyle/>
          <a:p>
            <a:pPr algn="ctr"/>
            <a:r>
              <a:rPr lang="en-US" sz="1600" b="1"/>
              <a:t>Average revenue</a:t>
            </a:r>
            <a:endParaRPr lang="en-FI" sz="1600" b="1"/>
          </a:p>
        </p:txBody>
      </p:sp>
      <p:sp>
        <p:nvSpPr>
          <p:cNvPr id="16" name="Rectangle 15">
            <a:extLst>
              <a:ext uri="{FF2B5EF4-FFF2-40B4-BE49-F238E27FC236}">
                <a16:creationId xmlns:a16="http://schemas.microsoft.com/office/drawing/2014/main" id="{50854D90-36FB-4464-6925-B18EC4FF536D}"/>
              </a:ext>
            </a:extLst>
          </p:cNvPr>
          <p:cNvSpPr/>
          <p:nvPr/>
        </p:nvSpPr>
        <p:spPr>
          <a:xfrm>
            <a:off x="913672" y="3116062"/>
            <a:ext cx="1296868" cy="1331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I"/>
          </a:p>
        </p:txBody>
      </p:sp>
      <p:sp>
        <p:nvSpPr>
          <p:cNvPr id="19" name="Rectangle 18">
            <a:extLst>
              <a:ext uri="{FF2B5EF4-FFF2-40B4-BE49-F238E27FC236}">
                <a16:creationId xmlns:a16="http://schemas.microsoft.com/office/drawing/2014/main" id="{765B6251-BEEC-B9F6-C8B1-16046BB78992}"/>
              </a:ext>
            </a:extLst>
          </p:cNvPr>
          <p:cNvSpPr/>
          <p:nvPr/>
        </p:nvSpPr>
        <p:spPr>
          <a:xfrm>
            <a:off x="6296453" y="3076004"/>
            <a:ext cx="1296868" cy="17322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I"/>
          </a:p>
        </p:txBody>
      </p:sp>
      <p:sp>
        <p:nvSpPr>
          <p:cNvPr id="21" name="TextBox 20">
            <a:extLst>
              <a:ext uri="{FF2B5EF4-FFF2-40B4-BE49-F238E27FC236}">
                <a16:creationId xmlns:a16="http://schemas.microsoft.com/office/drawing/2014/main" id="{7CA4016D-66C1-9A51-931D-E2C59D477ACB}"/>
              </a:ext>
            </a:extLst>
          </p:cNvPr>
          <p:cNvSpPr txBox="1"/>
          <p:nvPr/>
        </p:nvSpPr>
        <p:spPr>
          <a:xfrm>
            <a:off x="5895548" y="2533877"/>
            <a:ext cx="1775535" cy="338554"/>
          </a:xfrm>
          <a:prstGeom prst="rect">
            <a:avLst/>
          </a:prstGeom>
          <a:noFill/>
        </p:spPr>
        <p:txBody>
          <a:bodyPr wrap="square">
            <a:spAutoFit/>
          </a:bodyPr>
          <a:lstStyle/>
          <a:p>
            <a:pPr algn="ctr"/>
            <a:r>
              <a:rPr lang="en-US" sz="1600" b="1"/>
              <a:t>Average revenue</a:t>
            </a:r>
            <a:endParaRPr lang="en-FI" sz="1600" b="1"/>
          </a:p>
        </p:txBody>
      </p:sp>
    </p:spTree>
    <p:extLst>
      <p:ext uri="{BB962C8B-B14F-4D97-AF65-F5344CB8AC3E}">
        <p14:creationId xmlns:p14="http://schemas.microsoft.com/office/powerpoint/2010/main" val="1186589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BA93D81-AC50-31E0-10C6-9663AA4364A8}"/>
              </a:ext>
            </a:extLst>
          </p:cNvPr>
          <p:cNvGrpSpPr/>
          <p:nvPr/>
        </p:nvGrpSpPr>
        <p:grpSpPr>
          <a:xfrm>
            <a:off x="6096000" y="3225761"/>
            <a:ext cx="4991941" cy="2114939"/>
            <a:chOff x="6225671" y="3291011"/>
            <a:chExt cx="4991941" cy="2114939"/>
          </a:xfrm>
        </p:grpSpPr>
        <p:pic>
          <p:nvPicPr>
            <p:cNvPr id="18" name="Picture 17">
              <a:extLst>
                <a:ext uri="{FF2B5EF4-FFF2-40B4-BE49-F238E27FC236}">
                  <a16:creationId xmlns:a16="http://schemas.microsoft.com/office/drawing/2014/main" id="{8916887D-04DA-53F3-D825-D71F7E5A31C0}"/>
                </a:ext>
              </a:extLst>
            </p:cNvPr>
            <p:cNvPicPr>
              <a:picLocks noChangeAspect="1"/>
            </p:cNvPicPr>
            <p:nvPr/>
          </p:nvPicPr>
          <p:blipFill>
            <a:blip r:embed="rId2"/>
            <a:stretch>
              <a:fillRect/>
            </a:stretch>
          </p:blipFill>
          <p:spPr>
            <a:xfrm>
              <a:off x="6225671" y="3291011"/>
              <a:ext cx="4991941" cy="2114939"/>
            </a:xfrm>
            <a:prstGeom prst="rect">
              <a:avLst/>
            </a:prstGeom>
          </p:spPr>
        </p:pic>
        <p:sp>
          <p:nvSpPr>
            <p:cNvPr id="20" name="Rectangle 19">
              <a:extLst>
                <a:ext uri="{FF2B5EF4-FFF2-40B4-BE49-F238E27FC236}">
                  <a16:creationId xmlns:a16="http://schemas.microsoft.com/office/drawing/2014/main" id="{584532B8-F78D-723A-A44D-8B3F252C20BC}"/>
                </a:ext>
              </a:extLst>
            </p:cNvPr>
            <p:cNvSpPr/>
            <p:nvPr/>
          </p:nvSpPr>
          <p:spPr>
            <a:xfrm>
              <a:off x="6225671" y="3963999"/>
              <a:ext cx="1420685" cy="188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I"/>
            </a:p>
          </p:txBody>
        </p:sp>
      </p:grpSp>
      <p:pic>
        <p:nvPicPr>
          <p:cNvPr id="19" name="Picture 18">
            <a:extLst>
              <a:ext uri="{FF2B5EF4-FFF2-40B4-BE49-F238E27FC236}">
                <a16:creationId xmlns:a16="http://schemas.microsoft.com/office/drawing/2014/main" id="{4C383BBE-B57B-0826-710A-B98AEB68ABB9}"/>
              </a:ext>
            </a:extLst>
          </p:cNvPr>
          <p:cNvPicPr>
            <a:picLocks noChangeAspect="1"/>
          </p:cNvPicPr>
          <p:nvPr/>
        </p:nvPicPr>
        <p:blipFill>
          <a:blip r:embed="rId3"/>
          <a:stretch>
            <a:fillRect/>
          </a:stretch>
        </p:blipFill>
        <p:spPr>
          <a:xfrm>
            <a:off x="461480" y="1562099"/>
            <a:ext cx="4991941" cy="4746157"/>
          </a:xfrm>
          <a:prstGeom prst="rect">
            <a:avLst/>
          </a:prstGeom>
        </p:spPr>
      </p:pic>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10</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Shipping options and sales impact</a:t>
            </a:r>
            <a:endParaRPr lang="ko-KR" altLang="en-US" b="1" dirty="0">
              <a:solidFill>
                <a:schemeClr val="tx1">
                  <a:lumMod val="75000"/>
                  <a:lumOff val="25000"/>
                </a:schemeClr>
              </a:solidFill>
              <a:cs typeface="Arial" pitchFamily="34" charset="0"/>
            </a:endParaRPr>
          </a:p>
        </p:txBody>
      </p:sp>
      <p:sp>
        <p:nvSpPr>
          <p:cNvPr id="4" name="TextBox 3">
            <a:extLst>
              <a:ext uri="{FF2B5EF4-FFF2-40B4-BE49-F238E27FC236}">
                <a16:creationId xmlns:a16="http://schemas.microsoft.com/office/drawing/2014/main" id="{789FB2C3-B16B-2184-7FB7-9F7D7A4508F0}"/>
              </a:ext>
            </a:extLst>
          </p:cNvPr>
          <p:cNvSpPr txBox="1"/>
          <p:nvPr/>
        </p:nvSpPr>
        <p:spPr>
          <a:xfrm>
            <a:off x="5850813" y="5576209"/>
            <a:ext cx="6094520" cy="923330"/>
          </a:xfrm>
          <a:prstGeom prst="rect">
            <a:avLst/>
          </a:prstGeom>
          <a:noFill/>
        </p:spPr>
        <p:txBody>
          <a:bodyPr wrap="square">
            <a:spAutoFit/>
          </a:bodyPr>
          <a:lstStyle/>
          <a:p>
            <a:r>
              <a:rPr lang="en-US"/>
              <a:t>Analysis of how different shipping options (including express shipping availability) affect sales volumes.</a:t>
            </a:r>
          </a:p>
          <a:p>
            <a:r>
              <a:rPr lang="en-US"/>
              <a:t>Highlight preferences and trends related to shipping.</a:t>
            </a:r>
            <a:endParaRPr lang="en-FI"/>
          </a:p>
        </p:txBody>
      </p:sp>
      <p:sp>
        <p:nvSpPr>
          <p:cNvPr id="9" name="TextBox 8">
            <a:extLst>
              <a:ext uri="{FF2B5EF4-FFF2-40B4-BE49-F238E27FC236}">
                <a16:creationId xmlns:a16="http://schemas.microsoft.com/office/drawing/2014/main" id="{6DBD8034-5237-A103-36F3-B10FF4BC0942}"/>
              </a:ext>
            </a:extLst>
          </p:cNvPr>
          <p:cNvSpPr txBox="1"/>
          <p:nvPr/>
        </p:nvSpPr>
        <p:spPr>
          <a:xfrm>
            <a:off x="1682033" y="2930779"/>
            <a:ext cx="1935332" cy="338554"/>
          </a:xfrm>
          <a:prstGeom prst="rect">
            <a:avLst/>
          </a:prstGeom>
          <a:noFill/>
        </p:spPr>
        <p:txBody>
          <a:bodyPr wrap="square">
            <a:spAutoFit/>
          </a:bodyPr>
          <a:lstStyle/>
          <a:p>
            <a:pPr algn="ctr"/>
            <a:r>
              <a:rPr lang="en-US" sz="1600"/>
              <a:t>Shipping is express</a:t>
            </a:r>
            <a:endParaRPr lang="en-FI" sz="1600"/>
          </a:p>
        </p:txBody>
      </p:sp>
      <p:sp>
        <p:nvSpPr>
          <p:cNvPr id="12" name="TextBox 11">
            <a:extLst>
              <a:ext uri="{FF2B5EF4-FFF2-40B4-BE49-F238E27FC236}">
                <a16:creationId xmlns:a16="http://schemas.microsoft.com/office/drawing/2014/main" id="{EFC6D434-0F9C-FF14-3C6B-02BD4040C1B2}"/>
              </a:ext>
            </a:extLst>
          </p:cNvPr>
          <p:cNvSpPr txBox="1"/>
          <p:nvPr/>
        </p:nvSpPr>
        <p:spPr>
          <a:xfrm>
            <a:off x="3328548" y="1308672"/>
            <a:ext cx="2665088" cy="338554"/>
          </a:xfrm>
          <a:prstGeom prst="rect">
            <a:avLst/>
          </a:prstGeom>
          <a:noFill/>
        </p:spPr>
        <p:txBody>
          <a:bodyPr wrap="square">
            <a:spAutoFit/>
          </a:bodyPr>
          <a:lstStyle/>
          <a:p>
            <a:pPr algn="ctr"/>
            <a:r>
              <a:rPr lang="en-US" sz="1600"/>
              <a:t>Shipping price</a:t>
            </a:r>
            <a:endParaRPr lang="en-FI" sz="1600"/>
          </a:p>
        </p:txBody>
      </p:sp>
      <p:sp>
        <p:nvSpPr>
          <p:cNvPr id="14" name="TextBox 13">
            <a:extLst>
              <a:ext uri="{FF2B5EF4-FFF2-40B4-BE49-F238E27FC236}">
                <a16:creationId xmlns:a16="http://schemas.microsoft.com/office/drawing/2014/main" id="{9640492A-B291-19E0-D0BD-EFFD88F7A7C3}"/>
              </a:ext>
            </a:extLst>
          </p:cNvPr>
          <p:cNvSpPr txBox="1"/>
          <p:nvPr/>
        </p:nvSpPr>
        <p:spPr>
          <a:xfrm>
            <a:off x="231585" y="3324686"/>
            <a:ext cx="1775535" cy="338554"/>
          </a:xfrm>
          <a:prstGeom prst="rect">
            <a:avLst/>
          </a:prstGeom>
          <a:noFill/>
        </p:spPr>
        <p:txBody>
          <a:bodyPr wrap="square">
            <a:spAutoFit/>
          </a:bodyPr>
          <a:lstStyle/>
          <a:p>
            <a:pPr algn="ctr"/>
            <a:r>
              <a:rPr lang="en-US" sz="1600" b="1"/>
              <a:t>Average revenue</a:t>
            </a:r>
            <a:endParaRPr lang="en-FI" sz="1600" b="1"/>
          </a:p>
        </p:txBody>
      </p:sp>
      <p:sp>
        <p:nvSpPr>
          <p:cNvPr id="15" name="TextBox 14">
            <a:extLst>
              <a:ext uri="{FF2B5EF4-FFF2-40B4-BE49-F238E27FC236}">
                <a16:creationId xmlns:a16="http://schemas.microsoft.com/office/drawing/2014/main" id="{025D3213-EC44-064C-ABC1-8740426433A8}"/>
              </a:ext>
            </a:extLst>
          </p:cNvPr>
          <p:cNvSpPr txBox="1"/>
          <p:nvPr/>
        </p:nvSpPr>
        <p:spPr>
          <a:xfrm>
            <a:off x="5850813" y="3324686"/>
            <a:ext cx="1775535" cy="338554"/>
          </a:xfrm>
          <a:prstGeom prst="rect">
            <a:avLst/>
          </a:prstGeom>
          <a:noFill/>
        </p:spPr>
        <p:txBody>
          <a:bodyPr wrap="square">
            <a:spAutoFit/>
          </a:bodyPr>
          <a:lstStyle/>
          <a:p>
            <a:pPr algn="ctr"/>
            <a:r>
              <a:rPr lang="en-US" sz="1600" b="1"/>
              <a:t>Average revenue</a:t>
            </a:r>
            <a:endParaRPr lang="en-FI" sz="1600" b="1"/>
          </a:p>
        </p:txBody>
      </p:sp>
      <p:sp>
        <p:nvSpPr>
          <p:cNvPr id="16" name="Rectangle 15">
            <a:extLst>
              <a:ext uri="{FF2B5EF4-FFF2-40B4-BE49-F238E27FC236}">
                <a16:creationId xmlns:a16="http://schemas.microsoft.com/office/drawing/2014/main" id="{DB485D9A-D53F-F0EE-0258-9AFE13A32663}"/>
              </a:ext>
            </a:extLst>
          </p:cNvPr>
          <p:cNvSpPr/>
          <p:nvPr/>
        </p:nvSpPr>
        <p:spPr>
          <a:xfrm>
            <a:off x="585297" y="3897416"/>
            <a:ext cx="1296868" cy="19974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I"/>
          </a:p>
        </p:txBody>
      </p:sp>
      <p:sp>
        <p:nvSpPr>
          <p:cNvPr id="17" name="Rectangle 16">
            <a:extLst>
              <a:ext uri="{FF2B5EF4-FFF2-40B4-BE49-F238E27FC236}">
                <a16:creationId xmlns:a16="http://schemas.microsoft.com/office/drawing/2014/main" id="{9E2B45F6-3C59-50D3-61EE-4B0B4F0F6A9D}"/>
              </a:ext>
            </a:extLst>
          </p:cNvPr>
          <p:cNvSpPr/>
          <p:nvPr/>
        </p:nvSpPr>
        <p:spPr>
          <a:xfrm>
            <a:off x="5577238" y="3963999"/>
            <a:ext cx="1296868" cy="1331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I"/>
          </a:p>
        </p:txBody>
      </p:sp>
      <p:sp>
        <p:nvSpPr>
          <p:cNvPr id="22" name="TextBox 21">
            <a:extLst>
              <a:ext uri="{FF2B5EF4-FFF2-40B4-BE49-F238E27FC236}">
                <a16:creationId xmlns:a16="http://schemas.microsoft.com/office/drawing/2014/main" id="{8B77188E-D5D1-84C2-C160-8D1C3403EB9C}"/>
              </a:ext>
            </a:extLst>
          </p:cNvPr>
          <p:cNvSpPr txBox="1"/>
          <p:nvPr/>
        </p:nvSpPr>
        <p:spPr>
          <a:xfrm>
            <a:off x="8891448" y="2930779"/>
            <a:ext cx="2665088" cy="338554"/>
          </a:xfrm>
          <a:prstGeom prst="rect">
            <a:avLst/>
          </a:prstGeom>
          <a:noFill/>
        </p:spPr>
        <p:txBody>
          <a:bodyPr wrap="square">
            <a:spAutoFit/>
          </a:bodyPr>
          <a:lstStyle/>
          <a:p>
            <a:pPr algn="ctr"/>
            <a:r>
              <a:rPr lang="en-US" sz="1600"/>
              <a:t>Shipping price</a:t>
            </a:r>
            <a:endParaRPr lang="en-FI" sz="1600"/>
          </a:p>
        </p:txBody>
      </p:sp>
      <p:sp>
        <p:nvSpPr>
          <p:cNvPr id="23" name="TextBox 22">
            <a:extLst>
              <a:ext uri="{FF2B5EF4-FFF2-40B4-BE49-F238E27FC236}">
                <a16:creationId xmlns:a16="http://schemas.microsoft.com/office/drawing/2014/main" id="{7172D26D-0AE7-661B-ABBC-77D7BEFC11DD}"/>
              </a:ext>
            </a:extLst>
          </p:cNvPr>
          <p:cNvSpPr txBox="1"/>
          <p:nvPr/>
        </p:nvSpPr>
        <p:spPr>
          <a:xfrm>
            <a:off x="7492433" y="2943161"/>
            <a:ext cx="1935332" cy="338554"/>
          </a:xfrm>
          <a:prstGeom prst="rect">
            <a:avLst/>
          </a:prstGeom>
          <a:noFill/>
        </p:spPr>
        <p:txBody>
          <a:bodyPr wrap="square">
            <a:spAutoFit/>
          </a:bodyPr>
          <a:lstStyle/>
          <a:p>
            <a:pPr algn="ctr"/>
            <a:r>
              <a:rPr lang="en-US" sz="1600"/>
              <a:t>Shipping is express</a:t>
            </a:r>
            <a:endParaRPr lang="en-FI" sz="1600"/>
          </a:p>
        </p:txBody>
      </p:sp>
    </p:spTree>
    <p:extLst>
      <p:ext uri="{BB962C8B-B14F-4D97-AF65-F5344CB8AC3E}">
        <p14:creationId xmlns:p14="http://schemas.microsoft.com/office/powerpoint/2010/main" val="3057922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11</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7"/>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Banner &amp; urgency status on sales impact</a:t>
            </a:r>
          </a:p>
        </p:txBody>
      </p:sp>
      <p:sp>
        <p:nvSpPr>
          <p:cNvPr id="4" name="TextBox 3">
            <a:extLst>
              <a:ext uri="{FF2B5EF4-FFF2-40B4-BE49-F238E27FC236}">
                <a16:creationId xmlns:a16="http://schemas.microsoft.com/office/drawing/2014/main" id="{3B0F3F85-613C-579A-74E8-B200BDC331C0}"/>
              </a:ext>
            </a:extLst>
          </p:cNvPr>
          <p:cNvSpPr txBox="1"/>
          <p:nvPr/>
        </p:nvSpPr>
        <p:spPr>
          <a:xfrm>
            <a:off x="2032864" y="1739102"/>
            <a:ext cx="6094520" cy="1200329"/>
          </a:xfrm>
          <a:prstGeom prst="rect">
            <a:avLst/>
          </a:prstGeom>
          <a:noFill/>
        </p:spPr>
        <p:txBody>
          <a:bodyPr wrap="square">
            <a:spAutoFit/>
          </a:bodyPr>
          <a:lstStyle/>
          <a:p>
            <a:r>
              <a:rPr lang="en-US"/>
              <a:t>Explore the presence of an urgency banner (e.g., limited stock) on product listings and its impact on sales.</a:t>
            </a:r>
          </a:p>
          <a:p>
            <a:r>
              <a:rPr lang="en-US"/>
              <a:t>Provide insights into consumer behavior related to urgency in purchasing.</a:t>
            </a:r>
            <a:endParaRPr lang="en-FI"/>
          </a:p>
        </p:txBody>
      </p:sp>
    </p:spTree>
    <p:extLst>
      <p:ext uri="{BB962C8B-B14F-4D97-AF65-F5344CB8AC3E}">
        <p14:creationId xmlns:p14="http://schemas.microsoft.com/office/powerpoint/2010/main" val="1843469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7CACB-5996-A91C-584D-B7BF249982EE}"/>
              </a:ext>
            </a:extLst>
          </p:cNvPr>
          <p:cNvSpPr>
            <a:spLocks noGrp="1"/>
          </p:cNvSpPr>
          <p:nvPr>
            <p:ph idx="1"/>
          </p:nvPr>
        </p:nvSpPr>
        <p:spPr>
          <a:xfrm>
            <a:off x="523783" y="1269505"/>
            <a:ext cx="11185864" cy="5098063"/>
          </a:xfrm>
        </p:spPr>
        <p:txBody>
          <a:bodyPr/>
          <a:lstStyle/>
          <a:p>
            <a:r>
              <a:rPr lang="en-US">
                <a:solidFill>
                  <a:schemeClr val="tx1"/>
                </a:solidFill>
              </a:rPr>
              <a:t>How about trying to validate the established idea of human sensitiveness to price drops ? (discounted price compared to original retail_price)</a:t>
            </a:r>
          </a:p>
          <a:p>
            <a:endParaRPr lang="en-FI"/>
          </a:p>
        </p:txBody>
      </p:sp>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12</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Human sensitiveness to price drops</a:t>
            </a:r>
            <a:endParaRPr lang="ko-KR" altLang="en-US"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090820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DAEE3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6193-F9F1-4C54-838F-77350B9FC5DC}"/>
              </a:ext>
            </a:extLst>
          </p:cNvPr>
          <p:cNvSpPr>
            <a:spLocks noGrp="1"/>
          </p:cNvSpPr>
          <p:nvPr>
            <p:ph type="title"/>
          </p:nvPr>
        </p:nvSpPr>
        <p:spPr>
          <a:xfrm>
            <a:off x="344010" y="387658"/>
            <a:ext cx="6693061" cy="553375"/>
          </a:xfrm>
        </p:spPr>
        <p:txBody>
          <a:bodyPr>
            <a:normAutofit fontScale="90000"/>
          </a:bodyPr>
          <a:lstStyle/>
          <a:p>
            <a:r>
              <a:rPr lang="en-US" sz="4000"/>
              <a:t>Conclusion and Appendix</a:t>
            </a:r>
            <a:endParaRPr lang="en-US" sz="4000" dirty="0"/>
          </a:p>
        </p:txBody>
      </p:sp>
      <p:pic>
        <p:nvPicPr>
          <p:cNvPr id="7" name="Picture 6" descr="Woman on top of a hill">
            <a:extLst>
              <a:ext uri="{FF2B5EF4-FFF2-40B4-BE49-F238E27FC236}">
                <a16:creationId xmlns:a16="http://schemas.microsoft.com/office/drawing/2014/main" id="{5B1885B6-720E-4434-8EED-676D134293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7160" r="1" b="1"/>
          <a:stretch/>
        </p:blipFill>
        <p:spPr>
          <a:xfrm>
            <a:off x="8310622" y="243840"/>
            <a:ext cx="3646837" cy="6377939"/>
          </a:xfrm>
          <a:prstGeom prst="rect">
            <a:avLst/>
          </a:prstGeom>
        </p:spPr>
      </p:pic>
    </p:spTree>
    <p:extLst>
      <p:ext uri="{BB962C8B-B14F-4D97-AF65-F5344CB8AC3E}">
        <p14:creationId xmlns:p14="http://schemas.microsoft.com/office/powerpoint/2010/main" val="1322196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DDF978B-7490-8DC2-07CE-EE93B0742302}"/>
              </a:ext>
            </a:extLst>
          </p:cNvPr>
          <p:cNvSpPr txBox="1">
            <a:spLocks/>
          </p:cNvSpPr>
          <p:nvPr/>
        </p:nvSpPr>
        <p:spPr>
          <a:xfrm>
            <a:off x="736848" y="841159"/>
            <a:ext cx="10563110" cy="5175682"/>
          </a:xfrm>
          <a:prstGeom prst="rect">
            <a:avLst/>
          </a:prstGeom>
        </p:spPr>
        <p:txBody>
          <a:bodyPr vert="horz" lIns="91440" tIns="45720" rIns="91440" bIns="45720" rtlCol="0">
            <a:normAutofit fontScale="77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a:solidFill>
                  <a:schemeClr val="tx1"/>
                </a:solidFill>
              </a:rPr>
              <a:t>This dataset contains product listings as well as sales performance, which you would not find in other datasets. With this, you can finally start to look for correlations and patterns regarding the success of a product and the various components.</a:t>
            </a:r>
          </a:p>
          <a:p>
            <a:pPr marL="45720" indent="0">
              <a:buFont typeface="Corbel" pitchFamily="34" charset="0"/>
              <a:buNone/>
            </a:pPr>
            <a:r>
              <a:rPr lang="en-US">
                <a:solidFill>
                  <a:schemeClr val="tx1"/>
                </a:solidFill>
              </a:rPr>
              <a:t>The index, crawl_month, product_picture, product_url, merchant_profile_picture columns are dropped since they are not relevant to the analysis</a:t>
            </a:r>
          </a:p>
          <a:p>
            <a:pPr marL="45720" indent="0">
              <a:buFont typeface="Corbel" pitchFamily="34" charset="0"/>
              <a:buNone/>
            </a:pPr>
            <a:r>
              <a:rPr lang="en-US">
                <a:solidFill>
                  <a:schemeClr val="tx1"/>
                </a:solidFill>
              </a:rPr>
              <a:t>Currency_buyer and theme columns are deleted because they have only 1 value (EUR and Summer respectively), which gives no insights into the dataset. Shipping_option_name, urgency_text, origin_country also removed from analysis as most products have the same shipping option and urgency message (quantity limited) and origin country (China) </a:t>
            </a:r>
          </a:p>
          <a:p>
            <a:pPr marL="45720" indent="0">
              <a:buFont typeface="Corbel" pitchFamily="34" charset="0"/>
              <a:buNone/>
            </a:pPr>
            <a:r>
              <a:rPr lang="en-US">
                <a:solidFill>
                  <a:schemeClr val="tx1"/>
                </a:solidFill>
              </a:rPr>
              <a:t>Uses_ad_boosts, badge_local_product, badge_product_quality, badge_fast_shipping, shipping_is_express, has_urgency_banner, merchant_has_profile_picture is turned into True/False datatype instead of 0 and 1</a:t>
            </a:r>
          </a:p>
          <a:p>
            <a:pPr marL="45720" indent="0">
              <a:buFont typeface="Corbel" pitchFamily="34" charset="0"/>
              <a:buNone/>
            </a:pPr>
            <a:r>
              <a:rPr lang="en-US">
                <a:solidFill>
                  <a:schemeClr val="tx1"/>
                </a:solidFill>
              </a:rPr>
              <a:t>Merchant name and merchant title are nearly similar. Additionally, since there are no two merchants of different id that have the same title, the merchant title is unique. </a:t>
            </a:r>
            <a:br>
              <a:rPr lang="en-US">
                <a:solidFill>
                  <a:schemeClr val="tx1"/>
                </a:solidFill>
              </a:rPr>
            </a:br>
            <a:r>
              <a:rPr lang="en-US">
                <a:solidFill>
                  <a:schemeClr val="tx1"/>
                </a:solidFill>
              </a:rPr>
              <a:t>We can remove the columns merchant_id and merchant_name</a:t>
            </a:r>
          </a:p>
          <a:p>
            <a:pPr marL="45720" indent="0">
              <a:buFont typeface="Corbel" pitchFamily="34" charset="0"/>
              <a:buNone/>
            </a:pPr>
            <a:r>
              <a:rPr lang="en-US">
                <a:solidFill>
                  <a:schemeClr val="tx1"/>
                </a:solidFill>
              </a:rPr>
              <a:t>Additionally, title_orig is also unique for product_id, so we can also remove the product_id and title columns  </a:t>
            </a:r>
          </a:p>
          <a:p>
            <a:pPr marL="45720" indent="0">
              <a:buFont typeface="Corbel" pitchFamily="34" charset="0"/>
              <a:buNone/>
            </a:pPr>
            <a:r>
              <a:rPr lang="en-US">
                <a:solidFill>
                  <a:schemeClr val="tx1"/>
                </a:solidFill>
              </a:rPr>
              <a:t>merchant_positive_review_percent is added to the dataset, derived from the merchant_info_subtitle column</a:t>
            </a:r>
          </a:p>
          <a:p>
            <a:pPr marL="45720" indent="0">
              <a:buFont typeface="Corbel" pitchFamily="34" charset="0"/>
              <a:buNone/>
            </a:pPr>
            <a:r>
              <a:rPr lang="en-US">
                <a:solidFill>
                  <a:schemeClr val="tx1"/>
                </a:solidFill>
              </a:rPr>
              <a:t>Tags column generate 3 columns: tags_count, popular_tags_count and unpopular_tags_count. Popularity is determined by how often the tag occurs in all products in the dataset. If a tag occurs in at least 10 products, it is popular tag, otherwise it is unpopular</a:t>
            </a:r>
          </a:p>
        </p:txBody>
      </p:sp>
    </p:spTree>
    <p:extLst>
      <p:ext uri="{BB962C8B-B14F-4D97-AF65-F5344CB8AC3E}">
        <p14:creationId xmlns:p14="http://schemas.microsoft.com/office/powerpoint/2010/main" val="2405851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197AB9-327B-553E-CC8F-84DE83BA056E}"/>
              </a:ext>
            </a:extLst>
          </p:cNvPr>
          <p:cNvSpPr>
            <a:spLocks noGrp="1"/>
          </p:cNvSpPr>
          <p:nvPr>
            <p:ph idx="1"/>
          </p:nvPr>
        </p:nvSpPr>
        <p:spPr>
          <a:xfrm>
            <a:off x="452762" y="408373"/>
            <a:ext cx="10563110" cy="5921406"/>
          </a:xfrm>
        </p:spPr>
        <p:txBody>
          <a:bodyPr>
            <a:normAutofit lnSpcReduction="10000"/>
          </a:bodyPr>
          <a:lstStyle/>
          <a:p>
            <a:r>
              <a:rPr lang="en-US">
                <a:solidFill>
                  <a:schemeClr val="tx1"/>
                </a:solidFill>
              </a:rPr>
              <a:t>DESCRIPTION</a:t>
            </a:r>
          </a:p>
          <a:p>
            <a:pPr marL="45720" indent="0">
              <a:buNone/>
            </a:pPr>
            <a:r>
              <a:rPr lang="en-US">
                <a:solidFill>
                  <a:schemeClr val="tx1"/>
                </a:solidFill>
              </a:rPr>
              <a:t>See top products and hack the reason behind their success. This dataset contains sales performance, unlike many others.</a:t>
            </a:r>
          </a:p>
          <a:p>
            <a:r>
              <a:rPr lang="en-US">
                <a:solidFill>
                  <a:schemeClr val="tx1"/>
                </a:solidFill>
              </a:rPr>
              <a:t>SUMMARY</a:t>
            </a:r>
          </a:p>
          <a:p>
            <a:pPr marL="45720" indent="0">
              <a:buNone/>
            </a:pPr>
            <a:r>
              <a:rPr lang="en-US">
                <a:solidFill>
                  <a:schemeClr val="tx1"/>
                </a:solidFill>
              </a:rPr>
              <a:t>Summer Products and all related metrics data</a:t>
            </a:r>
          </a:p>
          <a:p>
            <a:r>
              <a:rPr lang="en-US">
                <a:solidFill>
                  <a:schemeClr val="tx1"/>
                </a:solidFill>
              </a:rPr>
              <a:t>Foreword</a:t>
            </a:r>
          </a:p>
          <a:p>
            <a:pPr marL="45720" indent="0">
              <a:buNone/>
            </a:pPr>
            <a:r>
              <a:rPr lang="en-US">
                <a:solidFill>
                  <a:schemeClr val="tx1"/>
                </a:solidFill>
              </a:rPr>
              <a:t>This users dataset is a preview of a much bigger dataset, with lots of related data (product listings of sellers, reviews on listed products, etc...).</a:t>
            </a:r>
          </a:p>
          <a:p>
            <a:r>
              <a:rPr lang="en-US">
                <a:solidFill>
                  <a:schemeClr val="tx1"/>
                </a:solidFill>
              </a:rPr>
              <a:t>Context</a:t>
            </a:r>
          </a:p>
          <a:p>
            <a:pPr marL="45720" indent="0">
              <a:buNone/>
            </a:pPr>
            <a:r>
              <a:rPr lang="en-US">
                <a:solidFill>
                  <a:schemeClr val="tx1"/>
                </a:solidFill>
              </a:rPr>
              <a:t>Studying top products requires more than just product listings. You also need to know what sells well and what does not.</a:t>
            </a:r>
          </a:p>
          <a:p>
            <a:r>
              <a:rPr lang="en-US">
                <a:solidFill>
                  <a:schemeClr val="tx1"/>
                </a:solidFill>
              </a:rPr>
              <a:t>Content</a:t>
            </a:r>
          </a:p>
          <a:p>
            <a:pPr marL="45720" indent="0">
              <a:buNone/>
            </a:pPr>
            <a:r>
              <a:rPr lang="en-US">
                <a:solidFill>
                  <a:schemeClr val="tx1"/>
                </a:solidFill>
              </a:rPr>
              <a:t>This dataset contains product listings as well as sales performance, which you would not find in other datasets. With this, you can finally start to look for correlations and patterns regarding the success of a product and the various components.</a:t>
            </a:r>
          </a:p>
        </p:txBody>
      </p:sp>
    </p:spTree>
    <p:extLst>
      <p:ext uri="{BB962C8B-B14F-4D97-AF65-F5344CB8AC3E}">
        <p14:creationId xmlns:p14="http://schemas.microsoft.com/office/powerpoint/2010/main" val="1085336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197AB9-327B-553E-CC8F-84DE83BA056E}"/>
              </a:ext>
            </a:extLst>
          </p:cNvPr>
          <p:cNvSpPr>
            <a:spLocks noGrp="1"/>
          </p:cNvSpPr>
          <p:nvPr>
            <p:ph idx="1"/>
          </p:nvPr>
        </p:nvSpPr>
        <p:spPr>
          <a:xfrm>
            <a:off x="452761" y="408373"/>
            <a:ext cx="11354539" cy="6196613"/>
          </a:xfrm>
        </p:spPr>
        <p:txBody>
          <a:bodyPr>
            <a:normAutofit lnSpcReduction="10000"/>
          </a:bodyPr>
          <a:lstStyle/>
          <a:p>
            <a:r>
              <a:rPr lang="en-US">
                <a:solidFill>
                  <a:schemeClr val="tx1"/>
                </a:solidFill>
              </a:rPr>
              <a:t>Inspiration</a:t>
            </a:r>
          </a:p>
          <a:p>
            <a:pPr marL="45720" indent="0">
              <a:buNone/>
            </a:pPr>
            <a:r>
              <a:rPr lang="en-US">
                <a:solidFill>
                  <a:schemeClr val="tx1"/>
                </a:solidFill>
              </a:rPr>
              <a:t>How about trying to validate the established idea of human sensitiveness to price drops ? (discounted price compared to original retail_price)</a:t>
            </a:r>
          </a:p>
          <a:p>
            <a:pPr marL="45720" indent="0">
              <a:buNone/>
            </a:pPr>
            <a:r>
              <a:rPr lang="en-US">
                <a:solidFill>
                  <a:schemeClr val="tx1"/>
                </a:solidFill>
              </a:rPr>
              <a:t>You may look for top categories of products so that you know what sells best</a:t>
            </a:r>
          </a:p>
          <a:p>
            <a:pPr marL="45720" indent="0">
              <a:buNone/>
            </a:pPr>
            <a:r>
              <a:rPr lang="en-US">
                <a:solidFill>
                  <a:schemeClr val="tx1"/>
                </a:solidFill>
              </a:rPr>
              <a:t>Do bad products sell ? How about the relationship between the quality of a product (ratings) and its success ? Does the price factor into this ?</a:t>
            </a:r>
          </a:p>
          <a:p>
            <a:r>
              <a:rPr lang="en-US">
                <a:solidFill>
                  <a:schemeClr val="tx1"/>
                </a:solidFill>
              </a:rPr>
              <a:t>Collection Methodology</a:t>
            </a:r>
          </a:p>
          <a:p>
            <a:pPr marL="45720" indent="0">
              <a:buNone/>
            </a:pPr>
            <a:r>
              <a:rPr lang="en-US">
                <a:solidFill>
                  <a:schemeClr val="tx1"/>
                </a:solidFill>
              </a:rPr>
              <a:t>- The data comes from the Wish platform.</a:t>
            </a:r>
          </a:p>
          <a:p>
            <a:pPr marL="45720" indent="0">
              <a:buNone/>
            </a:pPr>
            <a:r>
              <a:rPr lang="en-US">
                <a:solidFill>
                  <a:schemeClr val="tx1"/>
                </a:solidFill>
              </a:rPr>
              <a:t>- You can browse it to get a feel of the type of information you can get from there and how they are presented. This might give you some ideas and a better understanding.</a:t>
            </a:r>
          </a:p>
          <a:p>
            <a:pPr marL="45720" indent="0">
              <a:buNone/>
            </a:pPr>
            <a:r>
              <a:rPr lang="en-US">
                <a:solidFill>
                  <a:schemeClr val="tx1"/>
                </a:solidFill>
              </a:rPr>
              <a:t>- If you are confused about some columns, you can either browse the Wish website or app, or you can ask in the comments.</a:t>
            </a:r>
          </a:p>
          <a:p>
            <a:pPr marL="45720" indent="0">
              <a:buNone/>
            </a:pPr>
            <a:r>
              <a:rPr lang="en-US">
                <a:solidFill>
                  <a:schemeClr val="tx1"/>
                </a:solidFill>
              </a:rPr>
              <a:t>- The data was scraped in the french localisation (hence some non-ascii latin characters such as « é » and « à ») in the title column.</a:t>
            </a:r>
          </a:p>
          <a:p>
            <a:pPr marL="45720" indent="0">
              <a:buNone/>
            </a:pPr>
            <a:r>
              <a:rPr lang="en-US">
                <a:solidFill>
                  <a:schemeClr val="tx1"/>
                </a:solidFill>
              </a:rPr>
              <a:t>- Here is an example of an english search results page. Remember that the products found in this dataset are those from a French search results page.</a:t>
            </a:r>
          </a:p>
        </p:txBody>
      </p:sp>
    </p:spTree>
    <p:extLst>
      <p:ext uri="{BB962C8B-B14F-4D97-AF65-F5344CB8AC3E}">
        <p14:creationId xmlns:p14="http://schemas.microsoft.com/office/powerpoint/2010/main" val="1865421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197AB9-327B-553E-CC8F-84DE83BA056E}"/>
              </a:ext>
            </a:extLst>
          </p:cNvPr>
          <p:cNvSpPr>
            <a:spLocks noGrp="1"/>
          </p:cNvSpPr>
          <p:nvPr>
            <p:ph idx="1"/>
          </p:nvPr>
        </p:nvSpPr>
        <p:spPr>
          <a:xfrm>
            <a:off x="452761" y="408373"/>
            <a:ext cx="11576481" cy="5687627"/>
          </a:xfrm>
        </p:spPr>
        <p:txBody>
          <a:bodyPr>
            <a:normAutofit/>
          </a:bodyPr>
          <a:lstStyle/>
          <a:p>
            <a:r>
              <a:rPr lang="en-US">
                <a:solidFill>
                  <a:schemeClr val="tx1"/>
                </a:solidFill>
              </a:rPr>
              <a:t>Example Business Task</a:t>
            </a:r>
          </a:p>
          <a:p>
            <a:pPr marL="45720" indent="0">
              <a:buNone/>
            </a:pPr>
            <a:r>
              <a:rPr lang="en-US">
                <a:solidFill>
                  <a:schemeClr val="tx1"/>
                </a:solidFill>
              </a:rPr>
              <a:t>- Re-stocking products with the best potential is crucial for shops and businesses around the world.</a:t>
            </a:r>
          </a:p>
          <a:p>
            <a:pPr marL="45720" indent="0">
              <a:buNone/>
            </a:pPr>
            <a:r>
              <a:rPr lang="en-US">
                <a:solidFill>
                  <a:schemeClr val="tx1"/>
                </a:solidFill>
              </a:rPr>
              <a:t>- Through this dataset and task, you are requested to build a model that can help predict how well a product is going to sell.</a:t>
            </a:r>
          </a:p>
          <a:p>
            <a:pPr marL="45720" indent="0">
              <a:buNone/>
            </a:pPr>
            <a:r>
              <a:rPr lang="en-US">
                <a:solidFill>
                  <a:schemeClr val="tx1"/>
                </a:solidFill>
              </a:rPr>
              <a:t>- Such a model has many implications and could be used in many different ways, the most straightforward being to adjust how much of a product should be kept in stock.</a:t>
            </a:r>
          </a:p>
          <a:p>
            <a:pPr marL="45720" indent="0">
              <a:buNone/>
            </a:pPr>
            <a:r>
              <a:rPr lang="en-US">
                <a:solidFill>
                  <a:schemeClr val="tx1"/>
                </a:solidFill>
              </a:rPr>
              <a:t>This would allow you to better understand e-commerce sales and get you a certain expertise for helping businesses optimize their stocks and sales.</a:t>
            </a:r>
          </a:p>
        </p:txBody>
      </p:sp>
    </p:spTree>
    <p:extLst>
      <p:ext uri="{BB962C8B-B14F-4D97-AF65-F5344CB8AC3E}">
        <p14:creationId xmlns:p14="http://schemas.microsoft.com/office/powerpoint/2010/main" val="1116324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78D694-33EC-1AFB-D9F1-0E79A8A3BB59}"/>
              </a:ext>
            </a:extLst>
          </p:cNvPr>
          <p:cNvSpPr/>
          <p:nvPr/>
        </p:nvSpPr>
        <p:spPr>
          <a:xfrm>
            <a:off x="0" y="0"/>
            <a:ext cx="12192000" cy="6858000"/>
          </a:xfrm>
          <a:prstGeom prst="rect">
            <a:avLst/>
          </a:prstGeom>
          <a:solidFill>
            <a:srgbClr val="D3E171">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1030" name="Picture 6" descr="Download &quot;Serene Summer Escape&quot; | Wallpapers.com">
            <a:extLst>
              <a:ext uri="{FF2B5EF4-FFF2-40B4-BE49-F238E27FC236}">
                <a16:creationId xmlns:a16="http://schemas.microsoft.com/office/drawing/2014/main" id="{B3C24A35-C80E-0E57-0337-5531B67AE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7991474" y="231274"/>
            <a:ext cx="3982705" cy="6395453"/>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928D0093-DEBB-5C27-F700-FB90A066AF6C}"/>
              </a:ext>
            </a:extLst>
          </p:cNvPr>
          <p:cNvSpPr/>
          <p:nvPr/>
        </p:nvSpPr>
        <p:spPr>
          <a:xfrm rot="5400000">
            <a:off x="506750" y="527242"/>
            <a:ext cx="1055528" cy="1055528"/>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77881111-0AD6-472E-EFF5-9E047C8B5E0B}"/>
              </a:ext>
            </a:extLst>
          </p:cNvPr>
          <p:cNvGrpSpPr/>
          <p:nvPr/>
        </p:nvGrpSpPr>
        <p:grpSpPr>
          <a:xfrm>
            <a:off x="437858" y="670285"/>
            <a:ext cx="6939486" cy="1211691"/>
            <a:chOff x="325903" y="1656748"/>
            <a:chExt cx="12347908" cy="2107569"/>
          </a:xfrm>
        </p:grpSpPr>
        <p:sp>
          <p:nvSpPr>
            <p:cNvPr id="66" name="TextBox 65">
              <a:extLst>
                <a:ext uri="{FF2B5EF4-FFF2-40B4-BE49-F238E27FC236}">
                  <a16:creationId xmlns:a16="http://schemas.microsoft.com/office/drawing/2014/main" id="{B58ED90F-20A9-0601-67D1-D7D044280349}"/>
                </a:ext>
              </a:extLst>
            </p:cNvPr>
            <p:cNvSpPr txBox="1"/>
            <p:nvPr/>
          </p:nvSpPr>
          <p:spPr>
            <a:xfrm>
              <a:off x="3564058" y="1656748"/>
              <a:ext cx="8326827" cy="1338336"/>
            </a:xfrm>
            <a:prstGeom prst="rect">
              <a:avLst/>
            </a:prstGeom>
            <a:noFill/>
          </p:spPr>
          <p:txBody>
            <a:bodyPr wrap="square" rtlCol="0">
              <a:spAutoFit/>
            </a:bodyPr>
            <a:lstStyle/>
            <a:p>
              <a:r>
                <a:rPr lang="en-US" altLang="ko-KR" sz="4400" b="1">
                  <a:solidFill>
                    <a:schemeClr val="tx1">
                      <a:lumMod val="95000"/>
                      <a:lumOff val="5000"/>
                    </a:schemeClr>
                  </a:solidFill>
                  <a:cs typeface="Arial" panose="020B0604020202020204" pitchFamily="34" charset="0"/>
                </a:rPr>
                <a:t>Table Of </a:t>
              </a:r>
              <a:r>
                <a:rPr lang="en-US" altLang="ko-KR" sz="4400" b="1" dirty="0">
                  <a:solidFill>
                    <a:schemeClr val="tx1">
                      <a:lumMod val="95000"/>
                      <a:lumOff val="5000"/>
                    </a:schemeClr>
                  </a:solidFill>
                  <a:cs typeface="Arial" panose="020B0604020202020204" pitchFamily="34" charset="0"/>
                </a:rPr>
                <a:t>Contents </a:t>
              </a:r>
              <a:endParaRPr lang="ko-KR" altLang="en-US" sz="4400" b="1" dirty="0">
                <a:solidFill>
                  <a:schemeClr val="tx1">
                    <a:lumMod val="95000"/>
                    <a:lumOff val="5000"/>
                  </a:schemeClr>
                </a:solidFill>
                <a:cs typeface="Arial" panose="020B0604020202020204" pitchFamily="34" charset="0"/>
              </a:endParaRPr>
            </a:p>
          </p:txBody>
        </p:sp>
        <p:cxnSp>
          <p:nvCxnSpPr>
            <p:cNvPr id="68" name="Straight Connector 67">
              <a:extLst>
                <a:ext uri="{FF2B5EF4-FFF2-40B4-BE49-F238E27FC236}">
                  <a16:creationId xmlns:a16="http://schemas.microsoft.com/office/drawing/2014/main" id="{0BBE9422-91A4-EBDF-B592-78AC8960D17E}"/>
                </a:ext>
              </a:extLst>
            </p:cNvPr>
            <p:cNvCxnSpPr>
              <a:cxnSpLocks/>
            </p:cNvCxnSpPr>
            <p:nvPr/>
          </p:nvCxnSpPr>
          <p:spPr>
            <a:xfrm>
              <a:off x="325903" y="3764317"/>
              <a:ext cx="1234790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0E8E7FD7-366E-2E16-FBB2-65529F34451B}"/>
              </a:ext>
            </a:extLst>
          </p:cNvPr>
          <p:cNvGrpSpPr/>
          <p:nvPr/>
        </p:nvGrpSpPr>
        <p:grpSpPr>
          <a:xfrm>
            <a:off x="437858" y="2303850"/>
            <a:ext cx="5282086" cy="4062251"/>
            <a:chOff x="5602981" y="138488"/>
            <a:chExt cx="5803926" cy="4336763"/>
          </a:xfrm>
        </p:grpSpPr>
        <p:grpSp>
          <p:nvGrpSpPr>
            <p:cNvPr id="3" name="Group 2">
              <a:extLst>
                <a:ext uri="{FF2B5EF4-FFF2-40B4-BE49-F238E27FC236}">
                  <a16:creationId xmlns:a16="http://schemas.microsoft.com/office/drawing/2014/main" id="{1F353EE9-4B11-92C6-4035-3C4911A9E8FD}"/>
                </a:ext>
              </a:extLst>
            </p:cNvPr>
            <p:cNvGrpSpPr/>
            <p:nvPr/>
          </p:nvGrpSpPr>
          <p:grpSpPr>
            <a:xfrm>
              <a:off x="5602981" y="138488"/>
              <a:ext cx="5416000" cy="580225"/>
              <a:chOff x="5602981" y="138488"/>
              <a:chExt cx="5416000" cy="580225"/>
            </a:xfrm>
          </p:grpSpPr>
          <p:grpSp>
            <p:nvGrpSpPr>
              <p:cNvPr id="112" name="Group 111">
                <a:extLst>
                  <a:ext uri="{FF2B5EF4-FFF2-40B4-BE49-F238E27FC236}">
                    <a16:creationId xmlns:a16="http://schemas.microsoft.com/office/drawing/2014/main" id="{A0CEC7DB-7186-40E2-D6D7-4A42C41015CC}"/>
                  </a:ext>
                </a:extLst>
              </p:cNvPr>
              <p:cNvGrpSpPr/>
              <p:nvPr/>
            </p:nvGrpSpPr>
            <p:grpSpPr>
              <a:xfrm>
                <a:off x="5602981" y="138488"/>
                <a:ext cx="542605" cy="580225"/>
                <a:chOff x="5602981" y="138488"/>
                <a:chExt cx="542605" cy="580225"/>
              </a:xfrm>
            </p:grpSpPr>
            <p:sp>
              <p:nvSpPr>
                <p:cNvPr id="114" name="Oval 113">
                  <a:extLst>
                    <a:ext uri="{FF2B5EF4-FFF2-40B4-BE49-F238E27FC236}">
                      <a16:creationId xmlns:a16="http://schemas.microsoft.com/office/drawing/2014/main" id="{6725EA57-9CCF-DD6D-D13A-3A9D1E7C1ACB}"/>
                    </a:ext>
                  </a:extLst>
                </p:cNvPr>
                <p:cNvSpPr/>
                <p:nvPr/>
              </p:nvSpPr>
              <p:spPr>
                <a:xfrm>
                  <a:off x="5602981" y="176109"/>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5" name="Oval 114">
                  <a:extLst>
                    <a:ext uri="{FF2B5EF4-FFF2-40B4-BE49-F238E27FC236}">
                      <a16:creationId xmlns:a16="http://schemas.microsoft.com/office/drawing/2014/main" id="{169CB7F1-8C8D-E8AB-B94B-500022F89A00}"/>
                    </a:ext>
                  </a:extLst>
                </p:cNvPr>
                <p:cNvSpPr/>
                <p:nvPr/>
              </p:nvSpPr>
              <p:spPr>
                <a:xfrm>
                  <a:off x="5678679" y="231274"/>
                  <a:ext cx="391209" cy="391208"/>
                </a:xfrm>
                <a:prstGeom prst="ellipse">
                  <a:avLst/>
                </a:prstGeom>
                <a:solidFill>
                  <a:schemeClr val="accent4">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6" name="TextBox 115">
                  <a:extLst>
                    <a:ext uri="{FF2B5EF4-FFF2-40B4-BE49-F238E27FC236}">
                      <a16:creationId xmlns:a16="http://schemas.microsoft.com/office/drawing/2014/main" id="{61CCB722-E2FC-3DE1-E3EB-B71E34737CD8}"/>
                    </a:ext>
                  </a:extLst>
                </p:cNvPr>
                <p:cNvSpPr txBox="1"/>
                <p:nvPr/>
              </p:nvSpPr>
              <p:spPr>
                <a:xfrm>
                  <a:off x="5681238" y="138488"/>
                  <a:ext cx="370241" cy="492863"/>
                </a:xfrm>
                <a:prstGeom prst="rect">
                  <a:avLst/>
                </a:prstGeom>
                <a:noFill/>
              </p:spPr>
              <p:txBody>
                <a:bodyPr wrap="none" rtlCol="0" anchor="ctr">
                  <a:spAutoFit/>
                </a:bodyPr>
                <a:lstStyle/>
                <a:p>
                  <a:pPr algn="ctr"/>
                  <a:r>
                    <a:rPr lang="en-US" sz="2400" b="1"/>
                    <a:t>1</a:t>
                  </a:r>
                  <a:endParaRPr lang="en-IN" sz="2400" dirty="0"/>
                </a:p>
              </p:txBody>
            </p:sp>
          </p:grpSp>
          <p:sp>
            <p:nvSpPr>
              <p:cNvPr id="113" name="TextBox 112">
                <a:extLst>
                  <a:ext uri="{FF2B5EF4-FFF2-40B4-BE49-F238E27FC236}">
                    <a16:creationId xmlns:a16="http://schemas.microsoft.com/office/drawing/2014/main" id="{84D82074-E472-40D2-7BAC-ED7B80BA7276}"/>
                  </a:ext>
                </a:extLst>
              </p:cNvPr>
              <p:cNvSpPr txBox="1"/>
              <p:nvPr/>
            </p:nvSpPr>
            <p:spPr>
              <a:xfrm>
                <a:off x="6315721" y="239592"/>
                <a:ext cx="4703260" cy="374575"/>
              </a:xfrm>
              <a:prstGeom prst="rect">
                <a:avLst/>
              </a:prstGeom>
              <a:noFill/>
            </p:spPr>
            <p:txBody>
              <a:bodyPr wrap="square" lIns="0" tIns="0" rIns="0" bIns="0" rtlCol="0" anchor="ctr">
                <a:spAutoFit/>
              </a:bodyPr>
              <a:lstStyle/>
              <a:p>
                <a:pPr defTabSz="1219170">
                  <a:spcBef>
                    <a:spcPct val="20000"/>
                  </a:spcBef>
                  <a:defRPr/>
                </a:pPr>
                <a:r>
                  <a:rPr lang="en-US" b="1"/>
                  <a:t>Dataset overview</a:t>
                </a:r>
                <a:endParaRPr lang="en-US" b="1" dirty="0"/>
              </a:p>
              <a:p>
                <a:pPr defTabSz="1219170">
                  <a:spcBef>
                    <a:spcPct val="20000"/>
                  </a:spcBef>
                  <a:defRPr/>
                </a:pPr>
                <a:endParaRPr lang="en-US" sz="400" b="1" dirty="0"/>
              </a:p>
            </p:txBody>
          </p:sp>
        </p:grpSp>
        <p:grpSp>
          <p:nvGrpSpPr>
            <p:cNvPr id="4" name="Group 3">
              <a:extLst>
                <a:ext uri="{FF2B5EF4-FFF2-40B4-BE49-F238E27FC236}">
                  <a16:creationId xmlns:a16="http://schemas.microsoft.com/office/drawing/2014/main" id="{2FFD24C8-09B4-3D90-6A6C-E57F0A38723E}"/>
                </a:ext>
              </a:extLst>
            </p:cNvPr>
            <p:cNvGrpSpPr/>
            <p:nvPr/>
          </p:nvGrpSpPr>
          <p:grpSpPr>
            <a:xfrm>
              <a:off x="5602981" y="812692"/>
              <a:ext cx="5416000" cy="729436"/>
              <a:chOff x="5602981" y="812692"/>
              <a:chExt cx="5416000" cy="729436"/>
            </a:xfrm>
          </p:grpSpPr>
          <p:grpSp>
            <p:nvGrpSpPr>
              <p:cNvPr id="107" name="Group 106">
                <a:extLst>
                  <a:ext uri="{FF2B5EF4-FFF2-40B4-BE49-F238E27FC236}">
                    <a16:creationId xmlns:a16="http://schemas.microsoft.com/office/drawing/2014/main" id="{781F10C0-1D7E-BF45-C546-9239A3CFFD93}"/>
                  </a:ext>
                </a:extLst>
              </p:cNvPr>
              <p:cNvGrpSpPr/>
              <p:nvPr/>
            </p:nvGrpSpPr>
            <p:grpSpPr>
              <a:xfrm>
                <a:off x="5602981" y="892157"/>
                <a:ext cx="542605" cy="556554"/>
                <a:chOff x="5602981" y="892157"/>
                <a:chExt cx="542605" cy="556554"/>
              </a:xfrm>
            </p:grpSpPr>
            <p:sp>
              <p:nvSpPr>
                <p:cNvPr id="109" name="Oval 108">
                  <a:extLst>
                    <a:ext uri="{FF2B5EF4-FFF2-40B4-BE49-F238E27FC236}">
                      <a16:creationId xmlns:a16="http://schemas.microsoft.com/office/drawing/2014/main" id="{78A257A2-E60B-940C-EC1D-7B6751EE94C9}"/>
                    </a:ext>
                  </a:extLst>
                </p:cNvPr>
                <p:cNvSpPr/>
                <p:nvPr/>
              </p:nvSpPr>
              <p:spPr>
                <a:xfrm>
                  <a:off x="5602981" y="906107"/>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0" name="Oval 109">
                  <a:extLst>
                    <a:ext uri="{FF2B5EF4-FFF2-40B4-BE49-F238E27FC236}">
                      <a16:creationId xmlns:a16="http://schemas.microsoft.com/office/drawing/2014/main" id="{CA5CAD04-7C31-93D5-8052-1F9BC9805535}"/>
                    </a:ext>
                  </a:extLst>
                </p:cNvPr>
                <p:cNvSpPr/>
                <p:nvPr/>
              </p:nvSpPr>
              <p:spPr>
                <a:xfrm>
                  <a:off x="5678679" y="981805"/>
                  <a:ext cx="391209" cy="391208"/>
                </a:xfrm>
                <a:prstGeom prst="ellipse">
                  <a:avLst/>
                </a:prstGeom>
                <a:solidFill>
                  <a:schemeClr val="accent3">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1" name="TextBox 110">
                  <a:extLst>
                    <a:ext uri="{FF2B5EF4-FFF2-40B4-BE49-F238E27FC236}">
                      <a16:creationId xmlns:a16="http://schemas.microsoft.com/office/drawing/2014/main" id="{E5539E95-DB96-3FC6-D961-A3C342739174}"/>
                    </a:ext>
                  </a:extLst>
                </p:cNvPr>
                <p:cNvSpPr txBox="1"/>
                <p:nvPr/>
              </p:nvSpPr>
              <p:spPr>
                <a:xfrm>
                  <a:off x="5689163" y="892157"/>
                  <a:ext cx="372002" cy="492861"/>
                </a:xfrm>
                <a:prstGeom prst="rect">
                  <a:avLst/>
                </a:prstGeom>
                <a:noFill/>
              </p:spPr>
              <p:txBody>
                <a:bodyPr wrap="none" rtlCol="0" anchor="ctr">
                  <a:spAutoFit/>
                </a:bodyPr>
                <a:lstStyle/>
                <a:p>
                  <a:pPr algn="ctr"/>
                  <a:r>
                    <a:rPr lang="en-US" sz="2400" b="1"/>
                    <a:t>2</a:t>
                  </a:r>
                  <a:endParaRPr lang="en-IN" sz="2400" dirty="0"/>
                </a:p>
              </p:txBody>
            </p:sp>
          </p:grpSp>
          <p:sp>
            <p:nvSpPr>
              <p:cNvPr id="108" name="TextBox 107">
                <a:extLst>
                  <a:ext uri="{FF2B5EF4-FFF2-40B4-BE49-F238E27FC236}">
                    <a16:creationId xmlns:a16="http://schemas.microsoft.com/office/drawing/2014/main" id="{F46201BD-6BDF-DC8C-96D0-AA9BD404A9CA}"/>
                  </a:ext>
                </a:extLst>
              </p:cNvPr>
              <p:cNvSpPr txBox="1"/>
              <p:nvPr/>
            </p:nvSpPr>
            <p:spPr>
              <a:xfrm>
                <a:off x="6315721" y="812692"/>
                <a:ext cx="4703260" cy="729436"/>
              </a:xfrm>
              <a:prstGeom prst="rect">
                <a:avLst/>
              </a:prstGeom>
              <a:noFill/>
            </p:spPr>
            <p:txBody>
              <a:bodyPr wrap="square" lIns="0" tIns="0" rIns="0" bIns="0" rtlCol="0" anchor="ctr">
                <a:spAutoFit/>
              </a:bodyPr>
              <a:lstStyle/>
              <a:p>
                <a:pPr defTabSz="1219170">
                  <a:spcBef>
                    <a:spcPct val="20000"/>
                  </a:spcBef>
                  <a:defRPr/>
                </a:pPr>
                <a:r>
                  <a:rPr lang="en-US" b="1"/>
                  <a:t>Generated variables</a:t>
                </a:r>
              </a:p>
              <a:p>
                <a:pPr defTabSz="1219170">
                  <a:spcBef>
                    <a:spcPct val="20000"/>
                  </a:spcBef>
                  <a:defRPr/>
                </a:pPr>
                <a:r>
                  <a:rPr lang="en-US" b="1"/>
                  <a:t>&amp; Dataset modifications</a:t>
                </a:r>
                <a:endParaRPr lang="en-US" b="1" dirty="0"/>
              </a:p>
              <a:p>
                <a:pPr defTabSz="1219170">
                  <a:spcBef>
                    <a:spcPct val="20000"/>
                  </a:spcBef>
                  <a:defRPr/>
                </a:pPr>
                <a:endParaRPr lang="en-US" sz="400" b="1" dirty="0"/>
              </a:p>
            </p:txBody>
          </p:sp>
        </p:grpSp>
        <p:grpSp>
          <p:nvGrpSpPr>
            <p:cNvPr id="5" name="Group 4">
              <a:extLst>
                <a:ext uri="{FF2B5EF4-FFF2-40B4-BE49-F238E27FC236}">
                  <a16:creationId xmlns:a16="http://schemas.microsoft.com/office/drawing/2014/main" id="{997D204C-18F0-BF9D-CCB7-982F73B0A2BC}"/>
                </a:ext>
              </a:extLst>
            </p:cNvPr>
            <p:cNvGrpSpPr/>
            <p:nvPr/>
          </p:nvGrpSpPr>
          <p:grpSpPr>
            <a:xfrm>
              <a:off x="5602981" y="1656638"/>
              <a:ext cx="5803926" cy="542604"/>
              <a:chOff x="5602981" y="1656638"/>
              <a:chExt cx="5803926" cy="542604"/>
            </a:xfrm>
          </p:grpSpPr>
          <p:grpSp>
            <p:nvGrpSpPr>
              <p:cNvPr id="102" name="Group 101">
                <a:extLst>
                  <a:ext uri="{FF2B5EF4-FFF2-40B4-BE49-F238E27FC236}">
                    <a16:creationId xmlns:a16="http://schemas.microsoft.com/office/drawing/2014/main" id="{26F3FE85-8F96-29FD-E6B7-6B1E8E59DCD2}"/>
                  </a:ext>
                </a:extLst>
              </p:cNvPr>
              <p:cNvGrpSpPr/>
              <p:nvPr/>
            </p:nvGrpSpPr>
            <p:grpSpPr>
              <a:xfrm>
                <a:off x="5602981" y="1656638"/>
                <a:ext cx="542605" cy="542604"/>
                <a:chOff x="5602981" y="1656638"/>
                <a:chExt cx="542605" cy="542604"/>
              </a:xfrm>
            </p:grpSpPr>
            <p:sp>
              <p:nvSpPr>
                <p:cNvPr id="104" name="Oval 103">
                  <a:extLst>
                    <a:ext uri="{FF2B5EF4-FFF2-40B4-BE49-F238E27FC236}">
                      <a16:creationId xmlns:a16="http://schemas.microsoft.com/office/drawing/2014/main" id="{6BC4396C-B11A-E156-7860-10B48526CCF8}"/>
                    </a:ext>
                  </a:extLst>
                </p:cNvPr>
                <p:cNvSpPr/>
                <p:nvPr/>
              </p:nvSpPr>
              <p:spPr>
                <a:xfrm>
                  <a:off x="5602981" y="1656638"/>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5" name="Oval 104">
                  <a:extLst>
                    <a:ext uri="{FF2B5EF4-FFF2-40B4-BE49-F238E27FC236}">
                      <a16:creationId xmlns:a16="http://schemas.microsoft.com/office/drawing/2014/main" id="{3D99BA0B-551B-C31B-B164-EA2F5F316450}"/>
                    </a:ext>
                  </a:extLst>
                </p:cNvPr>
                <p:cNvSpPr/>
                <p:nvPr/>
              </p:nvSpPr>
              <p:spPr>
                <a:xfrm>
                  <a:off x="5678680" y="1732336"/>
                  <a:ext cx="391209" cy="391208"/>
                </a:xfrm>
                <a:prstGeom prst="ellipse">
                  <a:avLst/>
                </a:prstGeom>
                <a:solidFill>
                  <a:schemeClr val="accent2">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6" name="TextBox 105">
                  <a:extLst>
                    <a:ext uri="{FF2B5EF4-FFF2-40B4-BE49-F238E27FC236}">
                      <a16:creationId xmlns:a16="http://schemas.microsoft.com/office/drawing/2014/main" id="{CD1F0B6C-C2A7-036A-3B6C-6D39AB2BE499}"/>
                    </a:ext>
                  </a:extLst>
                </p:cNvPr>
                <p:cNvSpPr txBox="1"/>
                <p:nvPr/>
              </p:nvSpPr>
              <p:spPr>
                <a:xfrm>
                  <a:off x="5711180" y="1685215"/>
                  <a:ext cx="326205" cy="394290"/>
                </a:xfrm>
                <a:prstGeom prst="rect">
                  <a:avLst/>
                </a:prstGeom>
                <a:noFill/>
              </p:spPr>
              <p:txBody>
                <a:bodyPr wrap="none" rtlCol="0" anchor="ctr">
                  <a:spAutoFit/>
                </a:bodyPr>
                <a:lstStyle/>
                <a:p>
                  <a:pPr algn="ctr"/>
                  <a:r>
                    <a:rPr lang="en-US" b="1"/>
                    <a:t>3</a:t>
                  </a:r>
                  <a:endParaRPr lang="en-IN" dirty="0"/>
                </a:p>
              </p:txBody>
            </p:sp>
          </p:grpSp>
          <p:sp>
            <p:nvSpPr>
              <p:cNvPr id="103" name="TextBox 102">
                <a:extLst>
                  <a:ext uri="{FF2B5EF4-FFF2-40B4-BE49-F238E27FC236}">
                    <a16:creationId xmlns:a16="http://schemas.microsoft.com/office/drawing/2014/main" id="{A4BFAE98-0FC2-A199-D7E0-C1B03E02E544}"/>
                  </a:ext>
                </a:extLst>
              </p:cNvPr>
              <p:cNvSpPr txBox="1"/>
              <p:nvPr/>
            </p:nvSpPr>
            <p:spPr>
              <a:xfrm>
                <a:off x="6315721" y="1740653"/>
                <a:ext cx="5091186" cy="374575"/>
              </a:xfrm>
              <a:prstGeom prst="rect">
                <a:avLst/>
              </a:prstGeom>
              <a:noFill/>
            </p:spPr>
            <p:txBody>
              <a:bodyPr wrap="square" lIns="0" tIns="0" rIns="0" bIns="0" rtlCol="0" anchor="ctr">
                <a:spAutoFit/>
              </a:bodyPr>
              <a:lstStyle/>
              <a:p>
                <a:pPr defTabSz="1219170">
                  <a:spcBef>
                    <a:spcPct val="20000"/>
                  </a:spcBef>
                  <a:defRPr/>
                </a:pPr>
                <a:r>
                  <a:rPr lang="en-US" b="1"/>
                  <a:t>General statistics</a:t>
                </a:r>
              </a:p>
              <a:p>
                <a:pPr defTabSz="1219170">
                  <a:spcBef>
                    <a:spcPct val="20000"/>
                  </a:spcBef>
                  <a:defRPr/>
                </a:pPr>
                <a:endParaRPr lang="en-US" sz="400" b="1" dirty="0"/>
              </a:p>
            </p:txBody>
          </p:sp>
        </p:grpSp>
        <p:grpSp>
          <p:nvGrpSpPr>
            <p:cNvPr id="62" name="Group 61">
              <a:extLst>
                <a:ext uri="{FF2B5EF4-FFF2-40B4-BE49-F238E27FC236}">
                  <a16:creationId xmlns:a16="http://schemas.microsoft.com/office/drawing/2014/main" id="{ED9677F8-F772-72A3-1447-EA975308D6C7}"/>
                </a:ext>
              </a:extLst>
            </p:cNvPr>
            <p:cNvGrpSpPr/>
            <p:nvPr/>
          </p:nvGrpSpPr>
          <p:grpSpPr>
            <a:xfrm>
              <a:off x="5602981" y="2407169"/>
              <a:ext cx="5416005" cy="542604"/>
              <a:chOff x="5602981" y="2407169"/>
              <a:chExt cx="5416005" cy="542604"/>
            </a:xfrm>
          </p:grpSpPr>
          <p:grpSp>
            <p:nvGrpSpPr>
              <p:cNvPr id="97" name="Group 96">
                <a:extLst>
                  <a:ext uri="{FF2B5EF4-FFF2-40B4-BE49-F238E27FC236}">
                    <a16:creationId xmlns:a16="http://schemas.microsoft.com/office/drawing/2014/main" id="{2206C7C8-D0DA-260B-82E1-0CF8A11D9BE2}"/>
                  </a:ext>
                </a:extLst>
              </p:cNvPr>
              <p:cNvGrpSpPr/>
              <p:nvPr/>
            </p:nvGrpSpPr>
            <p:grpSpPr>
              <a:xfrm>
                <a:off x="5602981" y="2407169"/>
                <a:ext cx="542605" cy="542604"/>
                <a:chOff x="5602981" y="2407169"/>
                <a:chExt cx="542605" cy="542604"/>
              </a:xfrm>
            </p:grpSpPr>
            <p:sp>
              <p:nvSpPr>
                <p:cNvPr id="99" name="Oval 98">
                  <a:extLst>
                    <a:ext uri="{FF2B5EF4-FFF2-40B4-BE49-F238E27FC236}">
                      <a16:creationId xmlns:a16="http://schemas.microsoft.com/office/drawing/2014/main" id="{7BBD4FF3-E99F-8231-FFA2-98AE8BE07F8D}"/>
                    </a:ext>
                  </a:extLst>
                </p:cNvPr>
                <p:cNvSpPr/>
                <p:nvPr/>
              </p:nvSpPr>
              <p:spPr>
                <a:xfrm>
                  <a:off x="5602981" y="2407169"/>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0" name="Oval 99">
                  <a:extLst>
                    <a:ext uri="{FF2B5EF4-FFF2-40B4-BE49-F238E27FC236}">
                      <a16:creationId xmlns:a16="http://schemas.microsoft.com/office/drawing/2014/main" id="{7C1DE028-CB18-3297-3C0A-613549798D2B}"/>
                    </a:ext>
                  </a:extLst>
                </p:cNvPr>
                <p:cNvSpPr/>
                <p:nvPr/>
              </p:nvSpPr>
              <p:spPr>
                <a:xfrm>
                  <a:off x="5678679" y="2482867"/>
                  <a:ext cx="391209" cy="391208"/>
                </a:xfrm>
                <a:prstGeom prst="ellipse">
                  <a:avLst/>
                </a:prstGeom>
                <a:solidFill>
                  <a:schemeClr val="accent4">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1" name="TextBox 100">
                  <a:extLst>
                    <a:ext uri="{FF2B5EF4-FFF2-40B4-BE49-F238E27FC236}">
                      <a16:creationId xmlns:a16="http://schemas.microsoft.com/office/drawing/2014/main" id="{7B7D8F5B-7750-82FF-2A7D-8D6AF55CE712}"/>
                    </a:ext>
                  </a:extLst>
                </p:cNvPr>
                <p:cNvSpPr txBox="1"/>
                <p:nvPr/>
              </p:nvSpPr>
              <p:spPr>
                <a:xfrm>
                  <a:off x="5696737" y="2423241"/>
                  <a:ext cx="336774" cy="394290"/>
                </a:xfrm>
                <a:prstGeom prst="rect">
                  <a:avLst/>
                </a:prstGeom>
                <a:noFill/>
              </p:spPr>
              <p:txBody>
                <a:bodyPr wrap="none" rtlCol="0" anchor="ctr">
                  <a:spAutoFit/>
                </a:bodyPr>
                <a:lstStyle/>
                <a:p>
                  <a:pPr algn="ctr"/>
                  <a:r>
                    <a:rPr lang="en-US" b="1">
                      <a:latin typeface="+mj-lt"/>
                    </a:rPr>
                    <a:t>4</a:t>
                  </a:r>
                  <a:endParaRPr lang="en-IN" dirty="0">
                    <a:latin typeface="+mj-lt"/>
                  </a:endParaRPr>
                </a:p>
              </p:txBody>
            </p:sp>
          </p:grpSp>
          <p:sp>
            <p:nvSpPr>
              <p:cNvPr id="98" name="TextBox 97">
                <a:extLst>
                  <a:ext uri="{FF2B5EF4-FFF2-40B4-BE49-F238E27FC236}">
                    <a16:creationId xmlns:a16="http://schemas.microsoft.com/office/drawing/2014/main" id="{2F1A98E2-DE7A-A38A-34D5-B030DD692EC1}"/>
                  </a:ext>
                </a:extLst>
              </p:cNvPr>
              <p:cNvSpPr txBox="1"/>
              <p:nvPr/>
            </p:nvSpPr>
            <p:spPr>
              <a:xfrm>
                <a:off x="6315720" y="2491183"/>
                <a:ext cx="4703266" cy="374575"/>
              </a:xfrm>
              <a:prstGeom prst="rect">
                <a:avLst/>
              </a:prstGeom>
              <a:noFill/>
            </p:spPr>
            <p:txBody>
              <a:bodyPr wrap="square" lIns="0" tIns="0" rIns="0" bIns="0" rtlCol="0" anchor="ctr">
                <a:spAutoFit/>
              </a:bodyPr>
              <a:lstStyle/>
              <a:p>
                <a:pPr defTabSz="1219170">
                  <a:spcBef>
                    <a:spcPct val="20000"/>
                  </a:spcBef>
                  <a:defRPr/>
                </a:pPr>
                <a:r>
                  <a:rPr lang="en-US" b="1"/>
                  <a:t>Product features analysis</a:t>
                </a:r>
              </a:p>
              <a:p>
                <a:pPr defTabSz="1219170">
                  <a:spcBef>
                    <a:spcPct val="20000"/>
                  </a:spcBef>
                  <a:defRPr/>
                </a:pPr>
                <a:endParaRPr lang="en-US" sz="400" b="1" dirty="0"/>
              </a:p>
            </p:txBody>
          </p:sp>
        </p:grpSp>
        <p:grpSp>
          <p:nvGrpSpPr>
            <p:cNvPr id="63" name="Group 62">
              <a:extLst>
                <a:ext uri="{FF2B5EF4-FFF2-40B4-BE49-F238E27FC236}">
                  <a16:creationId xmlns:a16="http://schemas.microsoft.com/office/drawing/2014/main" id="{18EFDB5C-E708-4BF1-5818-AA74757090DE}"/>
                </a:ext>
              </a:extLst>
            </p:cNvPr>
            <p:cNvGrpSpPr/>
            <p:nvPr/>
          </p:nvGrpSpPr>
          <p:grpSpPr>
            <a:xfrm>
              <a:off x="5602981" y="3093859"/>
              <a:ext cx="5415999" cy="670291"/>
              <a:chOff x="5602981" y="3093859"/>
              <a:chExt cx="5415999" cy="670291"/>
            </a:xfrm>
          </p:grpSpPr>
          <p:grpSp>
            <p:nvGrpSpPr>
              <p:cNvPr id="92" name="Group 91">
                <a:extLst>
                  <a:ext uri="{FF2B5EF4-FFF2-40B4-BE49-F238E27FC236}">
                    <a16:creationId xmlns:a16="http://schemas.microsoft.com/office/drawing/2014/main" id="{DF522378-CFB5-091C-EFF5-4BD809A5FAB9}"/>
                  </a:ext>
                </a:extLst>
              </p:cNvPr>
              <p:cNvGrpSpPr/>
              <p:nvPr/>
            </p:nvGrpSpPr>
            <p:grpSpPr>
              <a:xfrm>
                <a:off x="5602981" y="3157700"/>
                <a:ext cx="542605" cy="542604"/>
                <a:chOff x="5602981" y="3157700"/>
                <a:chExt cx="542605" cy="542604"/>
              </a:xfrm>
            </p:grpSpPr>
            <p:sp>
              <p:nvSpPr>
                <p:cNvPr id="94" name="Oval 93">
                  <a:extLst>
                    <a:ext uri="{FF2B5EF4-FFF2-40B4-BE49-F238E27FC236}">
                      <a16:creationId xmlns:a16="http://schemas.microsoft.com/office/drawing/2014/main" id="{662FFE41-DABD-B42B-38B5-66ABD5E786A4}"/>
                    </a:ext>
                  </a:extLst>
                </p:cNvPr>
                <p:cNvSpPr/>
                <p:nvPr/>
              </p:nvSpPr>
              <p:spPr>
                <a:xfrm>
                  <a:off x="5602981" y="3157700"/>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5" name="Oval 94">
                  <a:extLst>
                    <a:ext uri="{FF2B5EF4-FFF2-40B4-BE49-F238E27FC236}">
                      <a16:creationId xmlns:a16="http://schemas.microsoft.com/office/drawing/2014/main" id="{74E953BE-38E7-BF74-BC9D-71CF016594A3}"/>
                    </a:ext>
                  </a:extLst>
                </p:cNvPr>
                <p:cNvSpPr/>
                <p:nvPr/>
              </p:nvSpPr>
              <p:spPr>
                <a:xfrm>
                  <a:off x="5678679" y="3233398"/>
                  <a:ext cx="391209" cy="391208"/>
                </a:xfrm>
                <a:prstGeom prst="ellipse">
                  <a:avLst/>
                </a:prstGeom>
                <a:solidFill>
                  <a:schemeClr val="accent3">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6" name="TextBox 95">
                  <a:extLst>
                    <a:ext uri="{FF2B5EF4-FFF2-40B4-BE49-F238E27FC236}">
                      <a16:creationId xmlns:a16="http://schemas.microsoft.com/office/drawing/2014/main" id="{EA87C022-5DE4-FB3E-8D50-6C53EF3D7453}"/>
                    </a:ext>
                  </a:extLst>
                </p:cNvPr>
                <p:cNvSpPr txBox="1"/>
                <p:nvPr/>
              </p:nvSpPr>
              <p:spPr>
                <a:xfrm>
                  <a:off x="5711180" y="3195362"/>
                  <a:ext cx="326205" cy="394290"/>
                </a:xfrm>
                <a:prstGeom prst="rect">
                  <a:avLst/>
                </a:prstGeom>
                <a:noFill/>
              </p:spPr>
              <p:txBody>
                <a:bodyPr wrap="none" rtlCol="0" anchor="ctr">
                  <a:spAutoFit/>
                </a:bodyPr>
                <a:lstStyle/>
                <a:p>
                  <a:pPr algn="ctr"/>
                  <a:r>
                    <a:rPr lang="en-US" b="1"/>
                    <a:t>5</a:t>
                  </a:r>
                  <a:endParaRPr lang="en-IN" dirty="0"/>
                </a:p>
              </p:txBody>
            </p:sp>
          </p:grpSp>
          <p:sp>
            <p:nvSpPr>
              <p:cNvPr id="93" name="TextBox 92">
                <a:extLst>
                  <a:ext uri="{FF2B5EF4-FFF2-40B4-BE49-F238E27FC236}">
                    <a16:creationId xmlns:a16="http://schemas.microsoft.com/office/drawing/2014/main" id="{229817B1-8B2E-9946-36BD-9F9773D9051E}"/>
                  </a:ext>
                </a:extLst>
              </p:cNvPr>
              <p:cNvSpPr txBox="1"/>
              <p:nvPr/>
            </p:nvSpPr>
            <p:spPr>
              <a:xfrm>
                <a:off x="6315720" y="3093859"/>
                <a:ext cx="4703260" cy="670291"/>
              </a:xfrm>
              <a:prstGeom prst="rect">
                <a:avLst/>
              </a:prstGeom>
              <a:noFill/>
            </p:spPr>
            <p:txBody>
              <a:bodyPr wrap="square" lIns="0" tIns="0" rIns="0" bIns="0" rtlCol="0" anchor="ctr">
                <a:spAutoFit/>
              </a:bodyPr>
              <a:lstStyle/>
              <a:p>
                <a:pPr defTabSz="1219170">
                  <a:spcBef>
                    <a:spcPct val="20000"/>
                  </a:spcBef>
                  <a:defRPr/>
                </a:pPr>
                <a:r>
                  <a:rPr lang="en-US" b="1"/>
                  <a:t>Top performing </a:t>
                </a:r>
                <a:br>
                  <a:rPr lang="en-US" b="1"/>
                </a:br>
                <a:r>
                  <a:rPr lang="en-US" b="1"/>
                  <a:t>categories in sales</a:t>
                </a:r>
              </a:p>
              <a:p>
                <a:pPr defTabSz="1219170">
                  <a:spcBef>
                    <a:spcPct val="20000"/>
                  </a:spcBef>
                  <a:defRPr/>
                </a:pPr>
                <a:endParaRPr lang="en-US" sz="400" b="1" dirty="0"/>
              </a:p>
            </p:txBody>
          </p:sp>
        </p:grpSp>
        <p:grpSp>
          <p:nvGrpSpPr>
            <p:cNvPr id="65" name="Group 64">
              <a:extLst>
                <a:ext uri="{FF2B5EF4-FFF2-40B4-BE49-F238E27FC236}">
                  <a16:creationId xmlns:a16="http://schemas.microsoft.com/office/drawing/2014/main" id="{56BA6E81-3C21-4F9E-EDCC-02B1FD676EE6}"/>
                </a:ext>
              </a:extLst>
            </p:cNvPr>
            <p:cNvGrpSpPr/>
            <p:nvPr/>
          </p:nvGrpSpPr>
          <p:grpSpPr>
            <a:xfrm>
              <a:off x="5602981" y="3883816"/>
              <a:ext cx="5415996" cy="591435"/>
              <a:chOff x="5602981" y="3883816"/>
              <a:chExt cx="5415996" cy="591435"/>
            </a:xfrm>
          </p:grpSpPr>
          <p:grpSp>
            <p:nvGrpSpPr>
              <p:cNvPr id="87" name="Group 86">
                <a:extLst>
                  <a:ext uri="{FF2B5EF4-FFF2-40B4-BE49-F238E27FC236}">
                    <a16:creationId xmlns:a16="http://schemas.microsoft.com/office/drawing/2014/main" id="{9B54E8A9-5147-D80E-69CC-EF92D25DA298}"/>
                  </a:ext>
                </a:extLst>
              </p:cNvPr>
              <p:cNvGrpSpPr/>
              <p:nvPr/>
            </p:nvGrpSpPr>
            <p:grpSpPr>
              <a:xfrm>
                <a:off x="5602981" y="3908231"/>
                <a:ext cx="542605" cy="542604"/>
                <a:chOff x="5602981" y="3908231"/>
                <a:chExt cx="542605" cy="542604"/>
              </a:xfrm>
            </p:grpSpPr>
            <p:sp>
              <p:nvSpPr>
                <p:cNvPr id="89" name="Oval 88">
                  <a:extLst>
                    <a:ext uri="{FF2B5EF4-FFF2-40B4-BE49-F238E27FC236}">
                      <a16:creationId xmlns:a16="http://schemas.microsoft.com/office/drawing/2014/main" id="{A9B2846B-068C-E6CD-7555-7F763E6F58C7}"/>
                    </a:ext>
                  </a:extLst>
                </p:cNvPr>
                <p:cNvSpPr/>
                <p:nvPr/>
              </p:nvSpPr>
              <p:spPr>
                <a:xfrm>
                  <a:off x="5602981" y="3908231"/>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0" name="Oval 89">
                  <a:extLst>
                    <a:ext uri="{FF2B5EF4-FFF2-40B4-BE49-F238E27FC236}">
                      <a16:creationId xmlns:a16="http://schemas.microsoft.com/office/drawing/2014/main" id="{3CC46648-42F1-5FAA-1E7F-0158F6989F45}"/>
                    </a:ext>
                  </a:extLst>
                </p:cNvPr>
                <p:cNvSpPr/>
                <p:nvPr/>
              </p:nvSpPr>
              <p:spPr>
                <a:xfrm>
                  <a:off x="5678679" y="3983929"/>
                  <a:ext cx="391209" cy="391208"/>
                </a:xfrm>
                <a:prstGeom prst="ellipse">
                  <a:avLst/>
                </a:prstGeom>
                <a:solidFill>
                  <a:schemeClr val="accent2">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1" name="TextBox 90">
                  <a:extLst>
                    <a:ext uri="{FF2B5EF4-FFF2-40B4-BE49-F238E27FC236}">
                      <a16:creationId xmlns:a16="http://schemas.microsoft.com/office/drawing/2014/main" id="{18D0D60E-18FF-F06F-415C-8D746B989A8C}"/>
                    </a:ext>
                  </a:extLst>
                </p:cNvPr>
                <p:cNvSpPr txBox="1"/>
                <p:nvPr/>
              </p:nvSpPr>
              <p:spPr>
                <a:xfrm>
                  <a:off x="5703254" y="3988374"/>
                  <a:ext cx="342059" cy="394290"/>
                </a:xfrm>
                <a:prstGeom prst="rect">
                  <a:avLst/>
                </a:prstGeom>
                <a:noFill/>
              </p:spPr>
              <p:txBody>
                <a:bodyPr wrap="none" rtlCol="0" anchor="ctr">
                  <a:spAutoFit/>
                </a:bodyPr>
                <a:lstStyle/>
                <a:p>
                  <a:pPr algn="ctr"/>
                  <a:r>
                    <a:rPr lang="en-US" b="1"/>
                    <a:t>6</a:t>
                  </a:r>
                  <a:endParaRPr lang="en-IN" dirty="0"/>
                </a:p>
              </p:txBody>
            </p:sp>
          </p:grpSp>
          <p:sp>
            <p:nvSpPr>
              <p:cNvPr id="88" name="TextBox 87">
                <a:extLst>
                  <a:ext uri="{FF2B5EF4-FFF2-40B4-BE49-F238E27FC236}">
                    <a16:creationId xmlns:a16="http://schemas.microsoft.com/office/drawing/2014/main" id="{8187CED5-593F-F235-A964-44906C50790A}"/>
                  </a:ext>
                </a:extLst>
              </p:cNvPr>
              <p:cNvSpPr txBox="1"/>
              <p:nvPr/>
            </p:nvSpPr>
            <p:spPr>
              <a:xfrm>
                <a:off x="6315721" y="3883816"/>
                <a:ext cx="4703256" cy="591435"/>
              </a:xfrm>
              <a:prstGeom prst="rect">
                <a:avLst/>
              </a:prstGeom>
              <a:noFill/>
            </p:spPr>
            <p:txBody>
              <a:bodyPr wrap="square" lIns="0" tIns="0" rIns="0" bIns="0" rtlCol="0" anchor="ctr">
                <a:spAutoFit/>
              </a:bodyPr>
              <a:lstStyle/>
              <a:p>
                <a:pPr defTabSz="1219170">
                  <a:spcBef>
                    <a:spcPct val="20000"/>
                  </a:spcBef>
                  <a:defRPr/>
                </a:pPr>
                <a:r>
                  <a:rPr lang="en-US" b="1"/>
                  <a:t>Ratings and price</a:t>
                </a:r>
                <a:br>
                  <a:rPr lang="en-US" b="1"/>
                </a:br>
                <a:r>
                  <a:rPr lang="en-US" b="1"/>
                  <a:t>factor analysis</a:t>
                </a:r>
              </a:p>
            </p:txBody>
          </p:sp>
        </p:grpSp>
      </p:grpSp>
      <p:grpSp>
        <p:nvGrpSpPr>
          <p:cNvPr id="117" name="Group 116">
            <a:extLst>
              <a:ext uri="{FF2B5EF4-FFF2-40B4-BE49-F238E27FC236}">
                <a16:creationId xmlns:a16="http://schemas.microsoft.com/office/drawing/2014/main" id="{61BAD27A-5B75-9256-4940-9A841F89D7BA}"/>
              </a:ext>
            </a:extLst>
          </p:cNvPr>
          <p:cNvGrpSpPr/>
          <p:nvPr/>
        </p:nvGrpSpPr>
        <p:grpSpPr>
          <a:xfrm>
            <a:off x="3948861" y="2260055"/>
            <a:ext cx="5282087" cy="4142980"/>
            <a:chOff x="5602981" y="91734"/>
            <a:chExt cx="5803927" cy="4422946"/>
          </a:xfrm>
        </p:grpSpPr>
        <p:grpSp>
          <p:nvGrpSpPr>
            <p:cNvPr id="118" name="Group 117">
              <a:extLst>
                <a:ext uri="{FF2B5EF4-FFF2-40B4-BE49-F238E27FC236}">
                  <a16:creationId xmlns:a16="http://schemas.microsoft.com/office/drawing/2014/main" id="{30F0CDA2-0D03-5A5D-8747-55CB368F9AD6}"/>
                </a:ext>
              </a:extLst>
            </p:cNvPr>
            <p:cNvGrpSpPr/>
            <p:nvPr/>
          </p:nvGrpSpPr>
          <p:grpSpPr>
            <a:xfrm>
              <a:off x="5602981" y="91734"/>
              <a:ext cx="5415999" cy="670292"/>
              <a:chOff x="5602981" y="91734"/>
              <a:chExt cx="5415999" cy="670292"/>
            </a:xfrm>
          </p:grpSpPr>
          <p:grpSp>
            <p:nvGrpSpPr>
              <p:cNvPr id="1046" name="Group 1045">
                <a:extLst>
                  <a:ext uri="{FF2B5EF4-FFF2-40B4-BE49-F238E27FC236}">
                    <a16:creationId xmlns:a16="http://schemas.microsoft.com/office/drawing/2014/main" id="{E4603315-1E76-F252-F416-9CD73166EC4A}"/>
                  </a:ext>
                </a:extLst>
              </p:cNvPr>
              <p:cNvGrpSpPr/>
              <p:nvPr/>
            </p:nvGrpSpPr>
            <p:grpSpPr>
              <a:xfrm>
                <a:off x="5602981" y="138488"/>
                <a:ext cx="542605" cy="580225"/>
                <a:chOff x="5602981" y="138488"/>
                <a:chExt cx="542605" cy="580225"/>
              </a:xfrm>
            </p:grpSpPr>
            <p:sp>
              <p:nvSpPr>
                <p:cNvPr id="1048" name="Oval 1047">
                  <a:extLst>
                    <a:ext uri="{FF2B5EF4-FFF2-40B4-BE49-F238E27FC236}">
                      <a16:creationId xmlns:a16="http://schemas.microsoft.com/office/drawing/2014/main" id="{DD28C5F0-05D8-5D0E-5C18-638E01E7960B}"/>
                    </a:ext>
                  </a:extLst>
                </p:cNvPr>
                <p:cNvSpPr/>
                <p:nvPr/>
              </p:nvSpPr>
              <p:spPr>
                <a:xfrm>
                  <a:off x="5602981" y="176109"/>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49" name="Oval 1048">
                  <a:extLst>
                    <a:ext uri="{FF2B5EF4-FFF2-40B4-BE49-F238E27FC236}">
                      <a16:creationId xmlns:a16="http://schemas.microsoft.com/office/drawing/2014/main" id="{A1E441F9-D121-52E7-BCEC-C27201111DCD}"/>
                    </a:ext>
                  </a:extLst>
                </p:cNvPr>
                <p:cNvSpPr/>
                <p:nvPr/>
              </p:nvSpPr>
              <p:spPr>
                <a:xfrm>
                  <a:off x="5678679" y="231274"/>
                  <a:ext cx="391209" cy="391208"/>
                </a:xfrm>
                <a:prstGeom prst="ellipse">
                  <a:avLst/>
                </a:prstGeom>
                <a:solidFill>
                  <a:schemeClr val="accent4">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50" name="TextBox 1049">
                  <a:extLst>
                    <a:ext uri="{FF2B5EF4-FFF2-40B4-BE49-F238E27FC236}">
                      <a16:creationId xmlns:a16="http://schemas.microsoft.com/office/drawing/2014/main" id="{DB1B9485-270D-AA5E-52F5-0F4355DA19A8}"/>
                    </a:ext>
                  </a:extLst>
                </p:cNvPr>
                <p:cNvSpPr txBox="1"/>
                <p:nvPr/>
              </p:nvSpPr>
              <p:spPr>
                <a:xfrm>
                  <a:off x="5682119" y="138488"/>
                  <a:ext cx="368478" cy="492862"/>
                </a:xfrm>
                <a:prstGeom prst="rect">
                  <a:avLst/>
                </a:prstGeom>
                <a:noFill/>
              </p:spPr>
              <p:txBody>
                <a:bodyPr wrap="none" rtlCol="0" anchor="ctr">
                  <a:spAutoFit/>
                </a:bodyPr>
                <a:lstStyle/>
                <a:p>
                  <a:pPr algn="ctr"/>
                  <a:r>
                    <a:rPr lang="en-US" sz="2400" b="1"/>
                    <a:t>7</a:t>
                  </a:r>
                  <a:endParaRPr lang="en-IN" sz="2400" dirty="0"/>
                </a:p>
              </p:txBody>
            </p:sp>
          </p:grpSp>
          <p:sp>
            <p:nvSpPr>
              <p:cNvPr id="1047" name="TextBox 1046">
                <a:extLst>
                  <a:ext uri="{FF2B5EF4-FFF2-40B4-BE49-F238E27FC236}">
                    <a16:creationId xmlns:a16="http://schemas.microsoft.com/office/drawing/2014/main" id="{930BA393-DB44-2C37-FCFC-597BD8E77846}"/>
                  </a:ext>
                </a:extLst>
              </p:cNvPr>
              <p:cNvSpPr txBox="1"/>
              <p:nvPr/>
            </p:nvSpPr>
            <p:spPr>
              <a:xfrm>
                <a:off x="6315721" y="91734"/>
                <a:ext cx="4703259" cy="670292"/>
              </a:xfrm>
              <a:prstGeom prst="rect">
                <a:avLst/>
              </a:prstGeom>
              <a:noFill/>
            </p:spPr>
            <p:txBody>
              <a:bodyPr wrap="square" lIns="0" tIns="0" rIns="0" bIns="0" rtlCol="0" anchor="ctr">
                <a:spAutoFit/>
              </a:bodyPr>
              <a:lstStyle/>
              <a:p>
                <a:pPr defTabSz="1219170">
                  <a:spcBef>
                    <a:spcPct val="20000"/>
                  </a:spcBef>
                  <a:defRPr/>
                </a:pPr>
                <a:r>
                  <a:rPr lang="en-US" b="1"/>
                  <a:t>Ratings and units</a:t>
                </a:r>
                <a:br>
                  <a:rPr lang="en-US" b="1"/>
                </a:br>
                <a:r>
                  <a:rPr lang="en-US" b="1"/>
                  <a:t>sold analysis</a:t>
                </a:r>
              </a:p>
              <a:p>
                <a:pPr defTabSz="1219170">
                  <a:spcBef>
                    <a:spcPct val="20000"/>
                  </a:spcBef>
                  <a:defRPr/>
                </a:pPr>
                <a:endParaRPr lang="en-US" sz="400" b="1" dirty="0"/>
              </a:p>
            </p:txBody>
          </p:sp>
        </p:grpSp>
        <p:grpSp>
          <p:nvGrpSpPr>
            <p:cNvPr id="119" name="Group 118">
              <a:extLst>
                <a:ext uri="{FF2B5EF4-FFF2-40B4-BE49-F238E27FC236}">
                  <a16:creationId xmlns:a16="http://schemas.microsoft.com/office/drawing/2014/main" id="{702C82AF-7891-64EF-EC13-6F14985F5D89}"/>
                </a:ext>
              </a:extLst>
            </p:cNvPr>
            <p:cNvGrpSpPr/>
            <p:nvPr/>
          </p:nvGrpSpPr>
          <p:grpSpPr>
            <a:xfrm>
              <a:off x="5602981" y="842264"/>
              <a:ext cx="5416000" cy="670292"/>
              <a:chOff x="5602981" y="842264"/>
              <a:chExt cx="5416000" cy="670292"/>
            </a:xfrm>
          </p:grpSpPr>
          <p:grpSp>
            <p:nvGrpSpPr>
              <p:cNvPr id="1041" name="Group 1040">
                <a:extLst>
                  <a:ext uri="{FF2B5EF4-FFF2-40B4-BE49-F238E27FC236}">
                    <a16:creationId xmlns:a16="http://schemas.microsoft.com/office/drawing/2014/main" id="{6F9AEB2D-6F7B-85DD-75FB-FF39297074F1}"/>
                  </a:ext>
                </a:extLst>
              </p:cNvPr>
              <p:cNvGrpSpPr/>
              <p:nvPr/>
            </p:nvGrpSpPr>
            <p:grpSpPr>
              <a:xfrm>
                <a:off x="5602981" y="906107"/>
                <a:ext cx="542605" cy="542604"/>
                <a:chOff x="5602981" y="906107"/>
                <a:chExt cx="542605" cy="542604"/>
              </a:xfrm>
            </p:grpSpPr>
            <p:sp>
              <p:nvSpPr>
                <p:cNvPr id="1043" name="Oval 1042">
                  <a:extLst>
                    <a:ext uri="{FF2B5EF4-FFF2-40B4-BE49-F238E27FC236}">
                      <a16:creationId xmlns:a16="http://schemas.microsoft.com/office/drawing/2014/main" id="{895A49E3-0319-6E36-FE54-FDF0E0630AD1}"/>
                    </a:ext>
                  </a:extLst>
                </p:cNvPr>
                <p:cNvSpPr/>
                <p:nvPr/>
              </p:nvSpPr>
              <p:spPr>
                <a:xfrm>
                  <a:off x="5602981" y="906107"/>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44" name="Oval 1043">
                  <a:extLst>
                    <a:ext uri="{FF2B5EF4-FFF2-40B4-BE49-F238E27FC236}">
                      <a16:creationId xmlns:a16="http://schemas.microsoft.com/office/drawing/2014/main" id="{6040950D-2DD2-F2A3-3B6F-339D12AD3C54}"/>
                    </a:ext>
                  </a:extLst>
                </p:cNvPr>
                <p:cNvSpPr/>
                <p:nvPr/>
              </p:nvSpPr>
              <p:spPr>
                <a:xfrm>
                  <a:off x="5678679" y="981805"/>
                  <a:ext cx="391209" cy="391208"/>
                </a:xfrm>
                <a:prstGeom prst="ellipse">
                  <a:avLst/>
                </a:prstGeom>
                <a:solidFill>
                  <a:schemeClr val="accent3">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45" name="TextBox 1044">
                  <a:extLst>
                    <a:ext uri="{FF2B5EF4-FFF2-40B4-BE49-F238E27FC236}">
                      <a16:creationId xmlns:a16="http://schemas.microsoft.com/office/drawing/2014/main" id="{31D6FDCD-A118-9EC9-7EEF-DA22AB648083}"/>
                    </a:ext>
                  </a:extLst>
                </p:cNvPr>
                <p:cNvSpPr txBox="1"/>
                <p:nvPr/>
              </p:nvSpPr>
              <p:spPr>
                <a:xfrm>
                  <a:off x="5678596" y="938853"/>
                  <a:ext cx="391377" cy="492862"/>
                </a:xfrm>
                <a:prstGeom prst="rect">
                  <a:avLst/>
                </a:prstGeom>
                <a:noFill/>
              </p:spPr>
              <p:txBody>
                <a:bodyPr wrap="none" rtlCol="0" anchor="ctr">
                  <a:spAutoFit/>
                </a:bodyPr>
                <a:lstStyle/>
                <a:p>
                  <a:pPr algn="ctr"/>
                  <a:r>
                    <a:rPr lang="en-US" sz="2400" b="1"/>
                    <a:t>8</a:t>
                  </a:r>
                  <a:endParaRPr lang="en-IN" sz="2400" dirty="0"/>
                </a:p>
              </p:txBody>
            </p:sp>
          </p:grpSp>
          <p:sp>
            <p:nvSpPr>
              <p:cNvPr id="1042" name="TextBox 1041">
                <a:extLst>
                  <a:ext uri="{FF2B5EF4-FFF2-40B4-BE49-F238E27FC236}">
                    <a16:creationId xmlns:a16="http://schemas.microsoft.com/office/drawing/2014/main" id="{C1E8FB67-9F9F-49DD-F512-1651B0E7F19E}"/>
                  </a:ext>
                </a:extLst>
              </p:cNvPr>
              <p:cNvSpPr txBox="1"/>
              <p:nvPr/>
            </p:nvSpPr>
            <p:spPr>
              <a:xfrm>
                <a:off x="6315721" y="842264"/>
                <a:ext cx="4703260" cy="670292"/>
              </a:xfrm>
              <a:prstGeom prst="rect">
                <a:avLst/>
              </a:prstGeom>
              <a:noFill/>
            </p:spPr>
            <p:txBody>
              <a:bodyPr wrap="square" lIns="0" tIns="0" rIns="0" bIns="0" rtlCol="0" anchor="ctr">
                <a:spAutoFit/>
              </a:bodyPr>
              <a:lstStyle/>
              <a:p>
                <a:pPr defTabSz="1219170">
                  <a:spcBef>
                    <a:spcPct val="20000"/>
                  </a:spcBef>
                  <a:defRPr/>
                </a:pPr>
                <a:r>
                  <a:rPr lang="en-US" b="1"/>
                  <a:t>Impact of Ad </a:t>
                </a:r>
                <a:br>
                  <a:rPr lang="en-US" b="1"/>
                </a:br>
                <a:r>
                  <a:rPr lang="en-US" b="1"/>
                  <a:t>Boosts on Sales</a:t>
                </a:r>
                <a:endParaRPr lang="en-US" sz="400" b="1"/>
              </a:p>
              <a:p>
                <a:pPr defTabSz="1219170">
                  <a:spcBef>
                    <a:spcPct val="20000"/>
                  </a:spcBef>
                  <a:defRPr/>
                </a:pPr>
                <a:endParaRPr lang="en-US" sz="400" b="1" dirty="0"/>
              </a:p>
            </p:txBody>
          </p:sp>
        </p:grpSp>
        <p:grpSp>
          <p:nvGrpSpPr>
            <p:cNvPr id="120" name="Group 119">
              <a:extLst>
                <a:ext uri="{FF2B5EF4-FFF2-40B4-BE49-F238E27FC236}">
                  <a16:creationId xmlns:a16="http://schemas.microsoft.com/office/drawing/2014/main" id="{DBC740B2-BCD0-CDB7-D253-89F60DD74E72}"/>
                </a:ext>
              </a:extLst>
            </p:cNvPr>
            <p:cNvGrpSpPr/>
            <p:nvPr/>
          </p:nvGrpSpPr>
          <p:grpSpPr>
            <a:xfrm>
              <a:off x="5602981" y="1656638"/>
              <a:ext cx="5803927" cy="542604"/>
              <a:chOff x="5602981" y="1656638"/>
              <a:chExt cx="5803927" cy="542604"/>
            </a:xfrm>
          </p:grpSpPr>
          <p:grpSp>
            <p:nvGrpSpPr>
              <p:cNvPr id="1036" name="Group 1035">
                <a:extLst>
                  <a:ext uri="{FF2B5EF4-FFF2-40B4-BE49-F238E27FC236}">
                    <a16:creationId xmlns:a16="http://schemas.microsoft.com/office/drawing/2014/main" id="{47C58596-0468-1437-469A-1D50E985EA5E}"/>
                  </a:ext>
                </a:extLst>
              </p:cNvPr>
              <p:cNvGrpSpPr/>
              <p:nvPr/>
            </p:nvGrpSpPr>
            <p:grpSpPr>
              <a:xfrm>
                <a:off x="5602981" y="1656638"/>
                <a:ext cx="542605" cy="542604"/>
                <a:chOff x="5602981" y="1656638"/>
                <a:chExt cx="542605" cy="542604"/>
              </a:xfrm>
            </p:grpSpPr>
            <p:sp>
              <p:nvSpPr>
                <p:cNvPr id="1038" name="Oval 1037">
                  <a:extLst>
                    <a:ext uri="{FF2B5EF4-FFF2-40B4-BE49-F238E27FC236}">
                      <a16:creationId xmlns:a16="http://schemas.microsoft.com/office/drawing/2014/main" id="{96176F17-B814-10C9-C2EF-AB690F612B38}"/>
                    </a:ext>
                  </a:extLst>
                </p:cNvPr>
                <p:cNvSpPr/>
                <p:nvPr/>
              </p:nvSpPr>
              <p:spPr>
                <a:xfrm>
                  <a:off x="5602981" y="1656638"/>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39" name="Oval 1038">
                  <a:extLst>
                    <a:ext uri="{FF2B5EF4-FFF2-40B4-BE49-F238E27FC236}">
                      <a16:creationId xmlns:a16="http://schemas.microsoft.com/office/drawing/2014/main" id="{98BE086B-B74C-2A5F-3F7C-F23F1FE2A075}"/>
                    </a:ext>
                  </a:extLst>
                </p:cNvPr>
                <p:cNvSpPr/>
                <p:nvPr/>
              </p:nvSpPr>
              <p:spPr>
                <a:xfrm>
                  <a:off x="5678680" y="1732336"/>
                  <a:ext cx="391209" cy="391208"/>
                </a:xfrm>
                <a:prstGeom prst="ellipse">
                  <a:avLst/>
                </a:prstGeom>
                <a:solidFill>
                  <a:schemeClr val="accent2">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40" name="TextBox 1039">
                  <a:extLst>
                    <a:ext uri="{FF2B5EF4-FFF2-40B4-BE49-F238E27FC236}">
                      <a16:creationId xmlns:a16="http://schemas.microsoft.com/office/drawing/2014/main" id="{60853BAB-B4F3-DC46-0436-6D0C99B7B776}"/>
                    </a:ext>
                  </a:extLst>
                </p:cNvPr>
                <p:cNvSpPr txBox="1"/>
                <p:nvPr/>
              </p:nvSpPr>
              <p:spPr>
                <a:xfrm>
                  <a:off x="5703254" y="1685215"/>
                  <a:ext cx="342059" cy="394290"/>
                </a:xfrm>
                <a:prstGeom prst="rect">
                  <a:avLst/>
                </a:prstGeom>
                <a:noFill/>
              </p:spPr>
              <p:txBody>
                <a:bodyPr wrap="none" rtlCol="0" anchor="ctr">
                  <a:spAutoFit/>
                </a:bodyPr>
                <a:lstStyle/>
                <a:p>
                  <a:pPr algn="ctr"/>
                  <a:r>
                    <a:rPr lang="en-US" b="1"/>
                    <a:t>9</a:t>
                  </a:r>
                  <a:endParaRPr lang="en-IN" dirty="0"/>
                </a:p>
              </p:txBody>
            </p:sp>
          </p:grpSp>
          <p:sp>
            <p:nvSpPr>
              <p:cNvPr id="1037" name="TextBox 1036">
                <a:extLst>
                  <a:ext uri="{FF2B5EF4-FFF2-40B4-BE49-F238E27FC236}">
                    <a16:creationId xmlns:a16="http://schemas.microsoft.com/office/drawing/2014/main" id="{4BB06E41-7E09-CC0E-A6D7-52E944780B5C}"/>
                  </a:ext>
                </a:extLst>
              </p:cNvPr>
              <p:cNvSpPr txBox="1"/>
              <p:nvPr/>
            </p:nvSpPr>
            <p:spPr>
              <a:xfrm>
                <a:off x="6315721" y="1740653"/>
                <a:ext cx="5091187" cy="374575"/>
              </a:xfrm>
              <a:prstGeom prst="rect">
                <a:avLst/>
              </a:prstGeom>
              <a:noFill/>
            </p:spPr>
            <p:txBody>
              <a:bodyPr wrap="square" lIns="0" tIns="0" rIns="0" bIns="0" rtlCol="0" anchor="ctr">
                <a:spAutoFit/>
              </a:bodyPr>
              <a:lstStyle/>
              <a:p>
                <a:pPr defTabSz="1219170">
                  <a:spcBef>
                    <a:spcPct val="20000"/>
                  </a:spcBef>
                  <a:defRPr/>
                </a:pPr>
                <a:r>
                  <a:rPr lang="en-US" b="1"/>
                  <a:t>Merchant performance insights</a:t>
                </a:r>
              </a:p>
              <a:p>
                <a:pPr defTabSz="1219170">
                  <a:spcBef>
                    <a:spcPct val="20000"/>
                  </a:spcBef>
                  <a:defRPr/>
                </a:pPr>
                <a:endParaRPr lang="en-US" sz="400" b="1" dirty="0"/>
              </a:p>
            </p:txBody>
          </p:sp>
        </p:grpSp>
        <p:grpSp>
          <p:nvGrpSpPr>
            <p:cNvPr id="121" name="Group 120">
              <a:extLst>
                <a:ext uri="{FF2B5EF4-FFF2-40B4-BE49-F238E27FC236}">
                  <a16:creationId xmlns:a16="http://schemas.microsoft.com/office/drawing/2014/main" id="{21B86516-085C-4E5E-0CFA-EAF3C1E5141A}"/>
                </a:ext>
              </a:extLst>
            </p:cNvPr>
            <p:cNvGrpSpPr/>
            <p:nvPr/>
          </p:nvGrpSpPr>
          <p:grpSpPr>
            <a:xfrm>
              <a:off x="5602981" y="2343326"/>
              <a:ext cx="5416000" cy="670292"/>
              <a:chOff x="5602981" y="2343326"/>
              <a:chExt cx="5416000" cy="670292"/>
            </a:xfrm>
          </p:grpSpPr>
          <p:grpSp>
            <p:nvGrpSpPr>
              <p:cNvPr id="1031" name="Group 1030">
                <a:extLst>
                  <a:ext uri="{FF2B5EF4-FFF2-40B4-BE49-F238E27FC236}">
                    <a16:creationId xmlns:a16="http://schemas.microsoft.com/office/drawing/2014/main" id="{12795704-6654-FF85-F3E2-2BC5EAEA0529}"/>
                  </a:ext>
                </a:extLst>
              </p:cNvPr>
              <p:cNvGrpSpPr/>
              <p:nvPr/>
            </p:nvGrpSpPr>
            <p:grpSpPr>
              <a:xfrm>
                <a:off x="5602981" y="2407169"/>
                <a:ext cx="542605" cy="542604"/>
                <a:chOff x="5602981" y="2407169"/>
                <a:chExt cx="542605" cy="542604"/>
              </a:xfrm>
            </p:grpSpPr>
            <p:sp>
              <p:nvSpPr>
                <p:cNvPr id="1033" name="Oval 1032">
                  <a:extLst>
                    <a:ext uri="{FF2B5EF4-FFF2-40B4-BE49-F238E27FC236}">
                      <a16:creationId xmlns:a16="http://schemas.microsoft.com/office/drawing/2014/main" id="{0762A960-95BD-AC52-F0B6-FE9C5789FC16}"/>
                    </a:ext>
                  </a:extLst>
                </p:cNvPr>
                <p:cNvSpPr/>
                <p:nvPr/>
              </p:nvSpPr>
              <p:spPr>
                <a:xfrm>
                  <a:off x="5602981" y="2407169"/>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34" name="Oval 1033">
                  <a:extLst>
                    <a:ext uri="{FF2B5EF4-FFF2-40B4-BE49-F238E27FC236}">
                      <a16:creationId xmlns:a16="http://schemas.microsoft.com/office/drawing/2014/main" id="{4558F979-80B9-D8AC-5426-278B97BC9AA1}"/>
                    </a:ext>
                  </a:extLst>
                </p:cNvPr>
                <p:cNvSpPr/>
                <p:nvPr/>
              </p:nvSpPr>
              <p:spPr>
                <a:xfrm>
                  <a:off x="5678679" y="2482867"/>
                  <a:ext cx="391209" cy="391208"/>
                </a:xfrm>
                <a:prstGeom prst="ellipse">
                  <a:avLst/>
                </a:prstGeom>
                <a:solidFill>
                  <a:schemeClr val="accent4">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35" name="TextBox 1034">
                  <a:extLst>
                    <a:ext uri="{FF2B5EF4-FFF2-40B4-BE49-F238E27FC236}">
                      <a16:creationId xmlns:a16="http://schemas.microsoft.com/office/drawing/2014/main" id="{EA2DB6B1-9BB8-FF27-3E32-F7EC4FB30CBC}"/>
                    </a:ext>
                  </a:extLst>
                </p:cNvPr>
                <p:cNvSpPr txBox="1"/>
                <p:nvPr/>
              </p:nvSpPr>
              <p:spPr>
                <a:xfrm>
                  <a:off x="5635969" y="2423241"/>
                  <a:ext cx="458309" cy="394290"/>
                </a:xfrm>
                <a:prstGeom prst="rect">
                  <a:avLst/>
                </a:prstGeom>
                <a:noFill/>
              </p:spPr>
              <p:txBody>
                <a:bodyPr wrap="none" rtlCol="0" anchor="ctr">
                  <a:spAutoFit/>
                </a:bodyPr>
                <a:lstStyle/>
                <a:p>
                  <a:pPr algn="ctr"/>
                  <a:r>
                    <a:rPr lang="en-US" b="1">
                      <a:latin typeface="+mj-lt"/>
                    </a:rPr>
                    <a:t>10</a:t>
                  </a:r>
                  <a:endParaRPr lang="en-IN" dirty="0">
                    <a:latin typeface="+mj-lt"/>
                  </a:endParaRPr>
                </a:p>
              </p:txBody>
            </p:sp>
          </p:grpSp>
          <p:sp>
            <p:nvSpPr>
              <p:cNvPr id="1032" name="TextBox 1031">
                <a:extLst>
                  <a:ext uri="{FF2B5EF4-FFF2-40B4-BE49-F238E27FC236}">
                    <a16:creationId xmlns:a16="http://schemas.microsoft.com/office/drawing/2014/main" id="{80AE31C8-B3F4-50D9-4ACC-15B48F9165E0}"/>
                  </a:ext>
                </a:extLst>
              </p:cNvPr>
              <p:cNvSpPr txBox="1"/>
              <p:nvPr/>
            </p:nvSpPr>
            <p:spPr>
              <a:xfrm>
                <a:off x="6315721" y="2343326"/>
                <a:ext cx="4703260" cy="670292"/>
              </a:xfrm>
              <a:prstGeom prst="rect">
                <a:avLst/>
              </a:prstGeom>
              <a:noFill/>
            </p:spPr>
            <p:txBody>
              <a:bodyPr wrap="square" lIns="0" tIns="0" rIns="0" bIns="0" rtlCol="0" anchor="ctr">
                <a:spAutoFit/>
              </a:bodyPr>
              <a:lstStyle/>
              <a:p>
                <a:pPr defTabSz="1219170">
                  <a:spcBef>
                    <a:spcPct val="20000"/>
                  </a:spcBef>
                  <a:defRPr/>
                </a:pPr>
                <a:r>
                  <a:rPr lang="en-US" b="1"/>
                  <a:t>Shipping options &amp; </a:t>
                </a:r>
                <a:br>
                  <a:rPr lang="en-US" b="1"/>
                </a:br>
                <a:r>
                  <a:rPr lang="en-US" b="1"/>
                  <a:t>Sales impact</a:t>
                </a:r>
              </a:p>
              <a:p>
                <a:pPr defTabSz="1219170">
                  <a:spcBef>
                    <a:spcPct val="20000"/>
                  </a:spcBef>
                  <a:defRPr/>
                </a:pPr>
                <a:endParaRPr lang="en-US" sz="400" b="1" dirty="0"/>
              </a:p>
            </p:txBody>
          </p:sp>
        </p:grpSp>
        <p:grpSp>
          <p:nvGrpSpPr>
            <p:cNvPr id="122" name="Group 121">
              <a:extLst>
                <a:ext uri="{FF2B5EF4-FFF2-40B4-BE49-F238E27FC236}">
                  <a16:creationId xmlns:a16="http://schemas.microsoft.com/office/drawing/2014/main" id="{96F3CC86-FD5C-2940-12D5-C2113C8AA630}"/>
                </a:ext>
              </a:extLst>
            </p:cNvPr>
            <p:cNvGrpSpPr/>
            <p:nvPr/>
          </p:nvGrpSpPr>
          <p:grpSpPr>
            <a:xfrm>
              <a:off x="5602981" y="3093858"/>
              <a:ext cx="5416000" cy="670292"/>
              <a:chOff x="5602981" y="3093858"/>
              <a:chExt cx="5416000" cy="670292"/>
            </a:xfrm>
          </p:grpSpPr>
          <p:grpSp>
            <p:nvGrpSpPr>
              <p:cNvPr id="1025" name="Group 1024">
                <a:extLst>
                  <a:ext uri="{FF2B5EF4-FFF2-40B4-BE49-F238E27FC236}">
                    <a16:creationId xmlns:a16="http://schemas.microsoft.com/office/drawing/2014/main" id="{A6052CEF-7C45-5017-5173-91DA59CA99AD}"/>
                  </a:ext>
                </a:extLst>
              </p:cNvPr>
              <p:cNvGrpSpPr/>
              <p:nvPr/>
            </p:nvGrpSpPr>
            <p:grpSpPr>
              <a:xfrm>
                <a:off x="5602981" y="3157700"/>
                <a:ext cx="542605" cy="542604"/>
                <a:chOff x="5602981" y="3157700"/>
                <a:chExt cx="542605" cy="542604"/>
              </a:xfrm>
            </p:grpSpPr>
            <p:sp>
              <p:nvSpPr>
                <p:cNvPr id="1027" name="Oval 1026">
                  <a:extLst>
                    <a:ext uri="{FF2B5EF4-FFF2-40B4-BE49-F238E27FC236}">
                      <a16:creationId xmlns:a16="http://schemas.microsoft.com/office/drawing/2014/main" id="{8C2D8D86-288B-F253-9172-764ED8F06132}"/>
                    </a:ext>
                  </a:extLst>
                </p:cNvPr>
                <p:cNvSpPr/>
                <p:nvPr/>
              </p:nvSpPr>
              <p:spPr>
                <a:xfrm>
                  <a:off x="5602981" y="3157700"/>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28" name="Oval 1027">
                  <a:extLst>
                    <a:ext uri="{FF2B5EF4-FFF2-40B4-BE49-F238E27FC236}">
                      <a16:creationId xmlns:a16="http://schemas.microsoft.com/office/drawing/2014/main" id="{BE2EA1C3-6675-7874-AE36-16BB78ED9A73}"/>
                    </a:ext>
                  </a:extLst>
                </p:cNvPr>
                <p:cNvSpPr/>
                <p:nvPr/>
              </p:nvSpPr>
              <p:spPr>
                <a:xfrm>
                  <a:off x="5678679" y="3233398"/>
                  <a:ext cx="391209" cy="391208"/>
                </a:xfrm>
                <a:prstGeom prst="ellipse">
                  <a:avLst/>
                </a:prstGeom>
                <a:solidFill>
                  <a:schemeClr val="accent3">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29" name="TextBox 1028">
                  <a:extLst>
                    <a:ext uri="{FF2B5EF4-FFF2-40B4-BE49-F238E27FC236}">
                      <a16:creationId xmlns:a16="http://schemas.microsoft.com/office/drawing/2014/main" id="{7A7CB374-EE10-D3C1-D284-B79EC3BBA0AB}"/>
                    </a:ext>
                  </a:extLst>
                </p:cNvPr>
                <p:cNvSpPr txBox="1"/>
                <p:nvPr/>
              </p:nvSpPr>
              <p:spPr>
                <a:xfrm>
                  <a:off x="5647771" y="3195362"/>
                  <a:ext cx="453025" cy="394290"/>
                </a:xfrm>
                <a:prstGeom prst="rect">
                  <a:avLst/>
                </a:prstGeom>
                <a:noFill/>
              </p:spPr>
              <p:txBody>
                <a:bodyPr wrap="none" rtlCol="0" anchor="ctr">
                  <a:spAutoFit/>
                </a:bodyPr>
                <a:lstStyle/>
                <a:p>
                  <a:pPr algn="ctr"/>
                  <a:r>
                    <a:rPr lang="en-US" b="1"/>
                    <a:t>11</a:t>
                  </a:r>
                  <a:endParaRPr lang="en-IN" dirty="0"/>
                </a:p>
              </p:txBody>
            </p:sp>
          </p:grpSp>
          <p:sp>
            <p:nvSpPr>
              <p:cNvPr id="1026" name="TextBox 1025">
                <a:extLst>
                  <a:ext uri="{FF2B5EF4-FFF2-40B4-BE49-F238E27FC236}">
                    <a16:creationId xmlns:a16="http://schemas.microsoft.com/office/drawing/2014/main" id="{19419C0D-7904-FDC5-0A55-DC2CBDEC714F}"/>
                  </a:ext>
                </a:extLst>
              </p:cNvPr>
              <p:cNvSpPr txBox="1"/>
              <p:nvPr/>
            </p:nvSpPr>
            <p:spPr>
              <a:xfrm>
                <a:off x="6315721" y="3093858"/>
                <a:ext cx="4703260" cy="670292"/>
              </a:xfrm>
              <a:prstGeom prst="rect">
                <a:avLst/>
              </a:prstGeom>
              <a:noFill/>
            </p:spPr>
            <p:txBody>
              <a:bodyPr wrap="square" lIns="0" tIns="0" rIns="0" bIns="0" rtlCol="0" anchor="ctr">
                <a:spAutoFit/>
              </a:bodyPr>
              <a:lstStyle/>
              <a:p>
                <a:pPr defTabSz="1219170">
                  <a:spcBef>
                    <a:spcPct val="20000"/>
                  </a:spcBef>
                  <a:defRPr/>
                </a:pPr>
                <a:r>
                  <a:rPr lang="en-US" b="1"/>
                  <a:t>Banner &amp; Urgency status </a:t>
                </a:r>
                <a:br>
                  <a:rPr lang="en-US" b="1"/>
                </a:br>
                <a:r>
                  <a:rPr lang="en-US" b="1"/>
                  <a:t>on sales impact</a:t>
                </a:r>
              </a:p>
              <a:p>
                <a:pPr defTabSz="1219170">
                  <a:spcBef>
                    <a:spcPct val="20000"/>
                  </a:spcBef>
                  <a:defRPr/>
                </a:pPr>
                <a:endParaRPr lang="en-US" sz="400" b="1" dirty="0"/>
              </a:p>
            </p:txBody>
          </p:sp>
        </p:grpSp>
        <p:grpSp>
          <p:nvGrpSpPr>
            <p:cNvPr id="123" name="Group 122">
              <a:extLst>
                <a:ext uri="{FF2B5EF4-FFF2-40B4-BE49-F238E27FC236}">
                  <a16:creationId xmlns:a16="http://schemas.microsoft.com/office/drawing/2014/main" id="{0C7F625D-2499-A504-4FD2-2213A8246015}"/>
                </a:ext>
              </a:extLst>
            </p:cNvPr>
            <p:cNvGrpSpPr/>
            <p:nvPr/>
          </p:nvGrpSpPr>
          <p:grpSpPr>
            <a:xfrm>
              <a:off x="5602981" y="3844388"/>
              <a:ext cx="5416000" cy="670292"/>
              <a:chOff x="5602981" y="3844388"/>
              <a:chExt cx="5416000" cy="670292"/>
            </a:xfrm>
          </p:grpSpPr>
          <p:grpSp>
            <p:nvGrpSpPr>
              <p:cNvPr id="124" name="Group 123">
                <a:extLst>
                  <a:ext uri="{FF2B5EF4-FFF2-40B4-BE49-F238E27FC236}">
                    <a16:creationId xmlns:a16="http://schemas.microsoft.com/office/drawing/2014/main" id="{0C02CD89-DC67-5234-BBC0-53C88D8726E4}"/>
                  </a:ext>
                </a:extLst>
              </p:cNvPr>
              <p:cNvGrpSpPr/>
              <p:nvPr/>
            </p:nvGrpSpPr>
            <p:grpSpPr>
              <a:xfrm>
                <a:off x="5602981" y="3908231"/>
                <a:ext cx="542605" cy="542604"/>
                <a:chOff x="5602981" y="3908231"/>
                <a:chExt cx="542605" cy="542604"/>
              </a:xfrm>
            </p:grpSpPr>
            <p:sp>
              <p:nvSpPr>
                <p:cNvPr id="126" name="Oval 125">
                  <a:extLst>
                    <a:ext uri="{FF2B5EF4-FFF2-40B4-BE49-F238E27FC236}">
                      <a16:creationId xmlns:a16="http://schemas.microsoft.com/office/drawing/2014/main" id="{C1604F57-1BF9-D105-143E-7DFEBEE28A6B}"/>
                    </a:ext>
                  </a:extLst>
                </p:cNvPr>
                <p:cNvSpPr/>
                <p:nvPr/>
              </p:nvSpPr>
              <p:spPr>
                <a:xfrm>
                  <a:off x="5602981" y="3908231"/>
                  <a:ext cx="542605" cy="542604"/>
                </a:xfrm>
                <a:prstGeom prst="ellipse">
                  <a:avLst/>
                </a:prstGeom>
                <a:solidFill>
                  <a:schemeClr val="tx1">
                    <a:alpha val="70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7" name="Oval 126">
                  <a:extLst>
                    <a:ext uri="{FF2B5EF4-FFF2-40B4-BE49-F238E27FC236}">
                      <a16:creationId xmlns:a16="http://schemas.microsoft.com/office/drawing/2014/main" id="{EDFC5320-205A-985F-A4B3-4F1740691BCB}"/>
                    </a:ext>
                  </a:extLst>
                </p:cNvPr>
                <p:cNvSpPr/>
                <p:nvPr/>
              </p:nvSpPr>
              <p:spPr>
                <a:xfrm>
                  <a:off x="5678679" y="3983929"/>
                  <a:ext cx="391209" cy="391208"/>
                </a:xfrm>
                <a:prstGeom prst="ellipse">
                  <a:avLst/>
                </a:prstGeom>
                <a:solidFill>
                  <a:schemeClr val="accent2">
                    <a:lumMod val="60000"/>
                    <a:lumOff val="40000"/>
                  </a:schemeClr>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24" name="TextBox 1023">
                  <a:extLst>
                    <a:ext uri="{FF2B5EF4-FFF2-40B4-BE49-F238E27FC236}">
                      <a16:creationId xmlns:a16="http://schemas.microsoft.com/office/drawing/2014/main" id="{7B4D1A32-2871-50C8-AE55-052D12A7438A}"/>
                    </a:ext>
                  </a:extLst>
                </p:cNvPr>
                <p:cNvSpPr txBox="1"/>
                <p:nvPr/>
              </p:nvSpPr>
              <p:spPr>
                <a:xfrm>
                  <a:off x="5646890" y="3988374"/>
                  <a:ext cx="454786" cy="394290"/>
                </a:xfrm>
                <a:prstGeom prst="rect">
                  <a:avLst/>
                </a:prstGeom>
                <a:noFill/>
              </p:spPr>
              <p:txBody>
                <a:bodyPr wrap="none" rtlCol="0" anchor="ctr">
                  <a:spAutoFit/>
                </a:bodyPr>
                <a:lstStyle/>
                <a:p>
                  <a:pPr algn="ctr"/>
                  <a:r>
                    <a:rPr lang="en-US" b="1"/>
                    <a:t>12</a:t>
                  </a:r>
                  <a:endParaRPr lang="en-IN" dirty="0"/>
                </a:p>
              </p:txBody>
            </p:sp>
          </p:grpSp>
          <p:sp>
            <p:nvSpPr>
              <p:cNvPr id="125" name="TextBox 124">
                <a:extLst>
                  <a:ext uri="{FF2B5EF4-FFF2-40B4-BE49-F238E27FC236}">
                    <a16:creationId xmlns:a16="http://schemas.microsoft.com/office/drawing/2014/main" id="{0E4A6B6C-6FA0-A5A0-BD37-BDD80B7D93A2}"/>
                  </a:ext>
                </a:extLst>
              </p:cNvPr>
              <p:cNvSpPr txBox="1"/>
              <p:nvPr/>
            </p:nvSpPr>
            <p:spPr>
              <a:xfrm>
                <a:off x="6315721" y="3844388"/>
                <a:ext cx="4703260" cy="670292"/>
              </a:xfrm>
              <a:prstGeom prst="rect">
                <a:avLst/>
              </a:prstGeom>
              <a:noFill/>
            </p:spPr>
            <p:txBody>
              <a:bodyPr wrap="square" lIns="0" tIns="0" rIns="0" bIns="0" rtlCol="0" anchor="ctr">
                <a:spAutoFit/>
              </a:bodyPr>
              <a:lstStyle/>
              <a:p>
                <a:pPr defTabSz="1219170">
                  <a:spcBef>
                    <a:spcPct val="20000"/>
                  </a:spcBef>
                  <a:defRPr/>
                </a:pPr>
                <a:r>
                  <a:rPr lang="en-US" b="1"/>
                  <a:t>Human sensitiveness </a:t>
                </a:r>
                <a:br>
                  <a:rPr lang="en-US" b="1"/>
                </a:br>
                <a:r>
                  <a:rPr lang="en-US" b="1"/>
                  <a:t>to price drops</a:t>
                </a:r>
              </a:p>
              <a:p>
                <a:pPr defTabSz="1219170">
                  <a:spcBef>
                    <a:spcPct val="20000"/>
                  </a:spcBef>
                  <a:defRPr/>
                </a:pPr>
                <a:endParaRPr lang="en-US" sz="400" b="1" dirty="0"/>
              </a:p>
            </p:txBody>
          </p:sp>
        </p:grpSp>
      </p:grpSp>
    </p:spTree>
    <p:extLst>
      <p:ext uri="{BB962C8B-B14F-4D97-AF65-F5344CB8AC3E}">
        <p14:creationId xmlns:p14="http://schemas.microsoft.com/office/powerpoint/2010/main" val="3809644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197AB9-327B-553E-CC8F-84DE83BA056E}"/>
              </a:ext>
            </a:extLst>
          </p:cNvPr>
          <p:cNvSpPr>
            <a:spLocks noGrp="1"/>
          </p:cNvSpPr>
          <p:nvPr>
            <p:ph idx="1"/>
          </p:nvPr>
        </p:nvSpPr>
        <p:spPr>
          <a:xfrm>
            <a:off x="452761" y="408373"/>
            <a:ext cx="11345661" cy="6081204"/>
          </a:xfrm>
        </p:spPr>
        <p:txBody>
          <a:bodyPr>
            <a:normAutofit fontScale="77500" lnSpcReduction="20000"/>
          </a:bodyPr>
          <a:lstStyle/>
          <a:p>
            <a:r>
              <a:rPr lang="en-US">
                <a:solidFill>
                  <a:schemeClr val="tx1"/>
                </a:solidFill>
              </a:rPr>
              <a:t>Inspiration</a:t>
            </a:r>
          </a:p>
          <a:p>
            <a:pPr marL="45720" indent="0">
              <a:buNone/>
            </a:pPr>
            <a:r>
              <a:rPr lang="en-US">
                <a:solidFill>
                  <a:schemeClr val="tx1"/>
                </a:solidFill>
              </a:rPr>
              <a:t>- How about trying to validate the established idea of human sensitiveness to price drops ?</a:t>
            </a:r>
          </a:p>
          <a:p>
            <a:pPr marL="45720" indent="0">
              <a:buNone/>
            </a:pPr>
            <a:r>
              <a:rPr lang="en-US">
                <a:solidFill>
                  <a:schemeClr val="tx1"/>
                </a:solidFill>
              </a:rPr>
              <a:t>- You may look for top categories of products so that you know what sells best</a:t>
            </a:r>
          </a:p>
          <a:p>
            <a:pPr marL="45720" indent="0">
              <a:buNone/>
            </a:pPr>
            <a:r>
              <a:rPr lang="en-US">
                <a:solidFill>
                  <a:schemeClr val="tx1"/>
                </a:solidFill>
              </a:rPr>
              <a:t>- Do bad products sell ? How about the relationship between the quality of a product (ratings) and its success ? Does the price factor into this ?</a:t>
            </a:r>
          </a:p>
          <a:p>
            <a:pPr marL="45720" indent="0">
              <a:buNone/>
            </a:pPr>
            <a:r>
              <a:rPr lang="en-US">
                <a:solidFill>
                  <a:schemeClr val="tx1"/>
                </a:solidFill>
              </a:rPr>
              <a:t>- Do seller's fame factor into top products ?</a:t>
            </a:r>
          </a:p>
          <a:p>
            <a:pPr marL="45720" indent="0">
              <a:buNone/>
            </a:pPr>
            <a:r>
              <a:rPr lang="en-US">
                <a:solidFill>
                  <a:schemeClr val="tx1"/>
                </a:solidFill>
              </a:rPr>
              <a:t>- Do the number of tags (making a product more discoverable) factor into the success of a product ?</a:t>
            </a:r>
          </a:p>
          <a:p>
            <a:r>
              <a:rPr lang="en-US">
                <a:solidFill>
                  <a:schemeClr val="tx1"/>
                </a:solidFill>
              </a:rPr>
              <a:t>Expected Submission</a:t>
            </a:r>
          </a:p>
          <a:p>
            <a:pPr marL="45720" indent="0">
              <a:buNone/>
            </a:pPr>
            <a:r>
              <a:rPr lang="en-US">
                <a:solidFill>
                  <a:schemeClr val="tx1"/>
                </a:solidFill>
              </a:rPr>
              <a:t>- What should users submit? Should they solve the task primarily using Notebooks or Datasets? What should the solution contain? You may solve this task using a notebook.</a:t>
            </a:r>
          </a:p>
          <a:p>
            <a:r>
              <a:rPr lang="en-US">
                <a:solidFill>
                  <a:schemeClr val="tx1"/>
                </a:solidFill>
              </a:rPr>
              <a:t>Evaluation: What makes a good solution?</a:t>
            </a:r>
          </a:p>
          <a:p>
            <a:pPr marL="45720" indent="0">
              <a:buNone/>
            </a:pPr>
            <a:r>
              <a:rPr lang="en-US">
                <a:solidFill>
                  <a:schemeClr val="tx1"/>
                </a:solidFill>
              </a:rPr>
              <a:t>Your solution should minimize the risks of:</a:t>
            </a:r>
          </a:p>
          <a:p>
            <a:pPr marL="45720" indent="0">
              <a:buNone/>
            </a:pPr>
            <a:r>
              <a:rPr lang="en-US">
                <a:solidFill>
                  <a:schemeClr val="tx1"/>
                </a:solidFill>
              </a:rPr>
              <a:t>- Buying way too much of a product</a:t>
            </a:r>
          </a:p>
          <a:p>
            <a:pPr marL="45720" indent="0">
              <a:buNone/>
            </a:pPr>
            <a:r>
              <a:rPr lang="en-US">
                <a:solidFill>
                  <a:schemeClr val="tx1"/>
                </a:solidFill>
              </a:rPr>
              <a:t>- Ideally, identify products with a higher discount regarding the retail price. Practically, this means identifying products where the seller could increase his profit margin without losing too many buyers. See the concept of Price Elasticity of the demande</a:t>
            </a:r>
          </a:p>
          <a:p>
            <a:pPr marL="45720" indent="0">
              <a:buNone/>
            </a:pPr>
            <a:r>
              <a:rPr lang="en-US">
                <a:solidFill>
                  <a:schemeClr val="tx1"/>
                </a:solidFill>
              </a:rPr>
              <a:t>- Lastly. There are always a lot of product opportunities, so missing on a single opportunity is better than buying way too much another product, since this might cancel out the profits gained elsewhere.</a:t>
            </a:r>
          </a:p>
          <a:p>
            <a:r>
              <a:rPr lang="en-US">
                <a:solidFill>
                  <a:schemeClr val="tx1"/>
                </a:solidFill>
              </a:rPr>
              <a:t>Your model will be evaluated on another similar dataset (same features and columns) to see how well it performs on new other data.</a:t>
            </a:r>
          </a:p>
        </p:txBody>
      </p:sp>
    </p:spTree>
    <p:extLst>
      <p:ext uri="{BB962C8B-B14F-4D97-AF65-F5344CB8AC3E}">
        <p14:creationId xmlns:p14="http://schemas.microsoft.com/office/powerpoint/2010/main" val="3346684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6193-F9F1-4C54-838F-77350B9FC5DC}"/>
              </a:ext>
            </a:extLst>
          </p:cNvPr>
          <p:cNvSpPr>
            <a:spLocks noGrp="1"/>
          </p:cNvSpPr>
          <p:nvPr>
            <p:ph type="title"/>
          </p:nvPr>
        </p:nvSpPr>
        <p:spPr>
          <a:xfrm>
            <a:off x="1143000" y="609600"/>
            <a:ext cx="6693061" cy="1356360"/>
          </a:xfrm>
        </p:spPr>
        <p:txBody>
          <a:bodyPr>
            <a:normAutofit/>
          </a:bodyPr>
          <a:lstStyle/>
          <a:p>
            <a:r>
              <a:rPr lang="en-US" dirty="0"/>
              <a:t>Choose an Experience</a:t>
            </a:r>
          </a:p>
        </p:txBody>
      </p:sp>
      <p:pic>
        <p:nvPicPr>
          <p:cNvPr id="7" name="Picture 6" descr="Woman on top of a hill">
            <a:extLst>
              <a:ext uri="{FF2B5EF4-FFF2-40B4-BE49-F238E27FC236}">
                <a16:creationId xmlns:a16="http://schemas.microsoft.com/office/drawing/2014/main" id="{5B1885B6-720E-4434-8EED-676D134293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7160" r="1" b="1"/>
          <a:stretch/>
        </p:blipFill>
        <p:spPr>
          <a:xfrm>
            <a:off x="8310622" y="243840"/>
            <a:ext cx="3646837" cy="6377939"/>
          </a:xfrm>
          <a:prstGeom prst="rect">
            <a:avLst/>
          </a:prstGeom>
        </p:spPr>
      </p:pic>
      <p:graphicFrame>
        <p:nvGraphicFramePr>
          <p:cNvPr id="5" name="Content Placeholder 2" descr="Icon Bullets">
            <a:extLst>
              <a:ext uri="{FF2B5EF4-FFF2-40B4-BE49-F238E27FC236}">
                <a16:creationId xmlns:a16="http://schemas.microsoft.com/office/drawing/2014/main" id="{8453D1B9-6A3D-441D-888D-C1BEB727AD58}"/>
              </a:ext>
            </a:extLst>
          </p:cNvPr>
          <p:cNvGraphicFramePr>
            <a:graphicFrameLocks noGrp="1"/>
          </p:cNvGraphicFramePr>
          <p:nvPr>
            <p:ph idx="1"/>
            <p:extLst>
              <p:ext uri="{D42A27DB-BD31-4B8C-83A1-F6EECF244321}">
                <p14:modId xmlns:p14="http://schemas.microsoft.com/office/powerpoint/2010/main" val="2217785312"/>
              </p:ext>
            </p:extLst>
          </p:nvPr>
        </p:nvGraphicFramePr>
        <p:xfrm>
          <a:off x="1143000" y="2057400"/>
          <a:ext cx="6693061"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28474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DEC2-3CE6-403C-843D-B88A8A456CA0}"/>
              </a:ext>
            </a:extLst>
          </p:cNvPr>
          <p:cNvSpPr>
            <a:spLocks noGrp="1"/>
          </p:cNvSpPr>
          <p:nvPr>
            <p:ph type="title"/>
          </p:nvPr>
        </p:nvSpPr>
        <p:spPr>
          <a:xfrm>
            <a:off x="1143000" y="609600"/>
            <a:ext cx="9875520" cy="1356360"/>
          </a:xfrm>
        </p:spPr>
        <p:txBody>
          <a:bodyPr>
            <a:normAutofit/>
          </a:bodyPr>
          <a:lstStyle/>
          <a:p>
            <a:r>
              <a:rPr lang="en-US" dirty="0"/>
              <a:t>Travel Budget</a:t>
            </a:r>
          </a:p>
        </p:txBody>
      </p:sp>
      <p:graphicFrame>
        <p:nvGraphicFramePr>
          <p:cNvPr id="6" name="Content Placeholder 5" descr="Donut Graph">
            <a:extLst>
              <a:ext uri="{FF2B5EF4-FFF2-40B4-BE49-F238E27FC236}">
                <a16:creationId xmlns:a16="http://schemas.microsoft.com/office/drawing/2014/main" id="{7DA7D383-0500-4639-A1D4-4FAB65F80027}"/>
              </a:ext>
            </a:extLst>
          </p:cNvPr>
          <p:cNvGraphicFramePr>
            <a:graphicFrameLocks noGrp="1"/>
          </p:cNvGraphicFramePr>
          <p:nvPr>
            <p:ph idx="1"/>
            <p:extLst>
              <p:ext uri="{D42A27DB-BD31-4B8C-83A1-F6EECF244321}">
                <p14:modId xmlns:p14="http://schemas.microsoft.com/office/powerpoint/2010/main" val="1839208709"/>
              </p:ext>
            </p:extLst>
          </p:nvPr>
        </p:nvGraphicFramePr>
        <p:xfrm>
          <a:off x="2730501" y="1790700"/>
          <a:ext cx="7061200" cy="4559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384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88E1-1C83-45CD-94C1-01CE6D18A71C}"/>
              </a:ext>
            </a:extLst>
          </p:cNvPr>
          <p:cNvSpPr>
            <a:spLocks noGrp="1"/>
          </p:cNvSpPr>
          <p:nvPr>
            <p:ph type="title"/>
          </p:nvPr>
        </p:nvSpPr>
        <p:spPr>
          <a:xfrm>
            <a:off x="4775612" y="609600"/>
            <a:ext cx="6693061" cy="1356360"/>
          </a:xfrm>
        </p:spPr>
        <p:txBody>
          <a:bodyPr>
            <a:normAutofit/>
          </a:bodyPr>
          <a:lstStyle/>
          <a:p>
            <a:r>
              <a:rPr lang="en-US" dirty="0"/>
              <a:t>Transportation </a:t>
            </a:r>
          </a:p>
        </p:txBody>
      </p:sp>
      <p:pic>
        <p:nvPicPr>
          <p:cNvPr id="5" name="Picture 4" descr="Airport">
            <a:extLst>
              <a:ext uri="{FF2B5EF4-FFF2-40B4-BE49-F238E27FC236}">
                <a16:creationId xmlns:a16="http://schemas.microsoft.com/office/drawing/2014/main" id="{E4D3CE1D-3DAE-4798-AD0B-2A9034A192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
          <a:stretch/>
        </p:blipFill>
        <p:spPr>
          <a:xfrm>
            <a:off x="241388" y="256364"/>
            <a:ext cx="4200395" cy="6352184"/>
          </a:xfrm>
          <a:prstGeom prst="rect">
            <a:avLst/>
          </a:prstGeom>
        </p:spPr>
      </p:pic>
      <p:graphicFrame>
        <p:nvGraphicFramePr>
          <p:cNvPr id="4" name="Content Placeholder 3" descr="Phased Process Graph">
            <a:extLst>
              <a:ext uri="{FF2B5EF4-FFF2-40B4-BE49-F238E27FC236}">
                <a16:creationId xmlns:a16="http://schemas.microsoft.com/office/drawing/2014/main" id="{0C82266E-8E79-4188-AADA-9AAEBC0C24E4}"/>
              </a:ext>
            </a:extLst>
          </p:cNvPr>
          <p:cNvGraphicFramePr>
            <a:graphicFrameLocks noGrp="1"/>
          </p:cNvGraphicFramePr>
          <p:nvPr>
            <p:ph idx="1"/>
            <p:extLst>
              <p:ext uri="{D42A27DB-BD31-4B8C-83A1-F6EECF244321}">
                <p14:modId xmlns:p14="http://schemas.microsoft.com/office/powerpoint/2010/main" val="3224189781"/>
              </p:ext>
            </p:extLst>
          </p:nvPr>
        </p:nvGraphicFramePr>
        <p:xfrm>
          <a:off x="4357084" y="1409700"/>
          <a:ext cx="7953417"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4767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DC42C2-6B58-404C-B339-2C72808A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FI"/>
          </a:p>
        </p:txBody>
      </p:sp>
      <p:sp>
        <p:nvSpPr>
          <p:cNvPr id="2" name="Title 1">
            <a:extLst>
              <a:ext uri="{FF2B5EF4-FFF2-40B4-BE49-F238E27FC236}">
                <a16:creationId xmlns:a16="http://schemas.microsoft.com/office/drawing/2014/main" id="{A0D81407-D1A6-42DD-AE7A-4FA34ACD1317}"/>
              </a:ext>
            </a:extLst>
          </p:cNvPr>
          <p:cNvSpPr>
            <a:spLocks noGrp="1"/>
          </p:cNvSpPr>
          <p:nvPr>
            <p:ph type="title"/>
          </p:nvPr>
        </p:nvSpPr>
        <p:spPr>
          <a:xfrm>
            <a:off x="6096000" y="609600"/>
            <a:ext cx="5038844" cy="1356360"/>
          </a:xfrm>
        </p:spPr>
        <p:txBody>
          <a:bodyPr>
            <a:normAutofit/>
          </a:bodyPr>
          <a:lstStyle/>
          <a:p>
            <a:r>
              <a:rPr lang="en-US" dirty="0">
                <a:solidFill>
                  <a:srgbClr val="FFFFFF"/>
                </a:solidFill>
              </a:rPr>
              <a:t>Thank You</a:t>
            </a:r>
          </a:p>
        </p:txBody>
      </p:sp>
      <p:pic>
        <p:nvPicPr>
          <p:cNvPr id="4" name="Picture 3" descr="Two people climbing a mountain">
            <a:extLst>
              <a:ext uri="{FF2B5EF4-FFF2-40B4-BE49-F238E27FC236}">
                <a16:creationId xmlns:a16="http://schemas.microsoft.com/office/drawing/2014/main" id="{629F2A20-8FE1-4EA2-AE83-45314542A65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278" b="2278"/>
          <a:stretch/>
        </p:blipFill>
        <p:spPr>
          <a:xfrm>
            <a:off x="232860" y="243840"/>
            <a:ext cx="5432443" cy="6377939"/>
          </a:xfrm>
          <a:prstGeom prst="rect">
            <a:avLst/>
          </a:prstGeom>
        </p:spPr>
      </p:pic>
      <p:sp>
        <p:nvSpPr>
          <p:cNvPr id="8" name="Content Placeholder 7">
            <a:extLst>
              <a:ext uri="{FF2B5EF4-FFF2-40B4-BE49-F238E27FC236}">
                <a16:creationId xmlns:a16="http://schemas.microsoft.com/office/drawing/2014/main" id="{41FF5D4E-7134-4EA4-BA11-FE50F4576B73}"/>
              </a:ext>
            </a:extLst>
          </p:cNvPr>
          <p:cNvSpPr>
            <a:spLocks noGrp="1"/>
          </p:cNvSpPr>
          <p:nvPr>
            <p:ph idx="1"/>
          </p:nvPr>
        </p:nvSpPr>
        <p:spPr>
          <a:xfrm>
            <a:off x="6096000" y="2057400"/>
            <a:ext cx="5038844" cy="4038600"/>
          </a:xfrm>
        </p:spPr>
        <p:txBody>
          <a:bodyPr>
            <a:normAutofit/>
          </a:bodyPr>
          <a:lstStyle/>
          <a:p>
            <a:pPr marL="45720" indent="0">
              <a:buNone/>
            </a:pPr>
            <a:r>
              <a:rPr lang="en-US" dirty="0">
                <a:solidFill>
                  <a:srgbClr val="FFFFFF"/>
                </a:solidFill>
              </a:rPr>
              <a:t>someone@example.com</a:t>
            </a:r>
          </a:p>
          <a:p>
            <a:endParaRPr lang="en-US" dirty="0">
              <a:solidFill>
                <a:srgbClr val="FFFFFF"/>
              </a:solidFill>
            </a:endParaRPr>
          </a:p>
        </p:txBody>
      </p:sp>
      <p:sp>
        <p:nvSpPr>
          <p:cNvPr id="26" name="Rectangle 25">
            <a:extLst>
              <a:ext uri="{FF2B5EF4-FFF2-40B4-BE49-F238E27FC236}">
                <a16:creationId xmlns:a16="http://schemas.microsoft.com/office/drawing/2014/main" id="{FCF82941-5589-49BF-B6B1-76122B2D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FI"/>
          </a:p>
        </p:txBody>
      </p:sp>
    </p:spTree>
    <p:extLst>
      <p:ext uri="{BB962C8B-B14F-4D97-AF65-F5344CB8AC3E}">
        <p14:creationId xmlns:p14="http://schemas.microsoft.com/office/powerpoint/2010/main" val="164698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01</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Dataset overview</a:t>
            </a:r>
            <a:endParaRPr lang="ko-KR" altLang="en-US" b="1"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2E8C78AC-08AE-2823-45DC-EB0825C7A6DF}"/>
              </a:ext>
            </a:extLst>
          </p:cNvPr>
          <p:cNvSpPr txBox="1"/>
          <p:nvPr/>
        </p:nvSpPr>
        <p:spPr>
          <a:xfrm>
            <a:off x="8150185" y="1280564"/>
            <a:ext cx="3190219" cy="646331"/>
          </a:xfrm>
          <a:prstGeom prst="rect">
            <a:avLst/>
          </a:prstGeom>
          <a:noFill/>
        </p:spPr>
        <p:txBody>
          <a:bodyPr wrap="square">
            <a:spAutoFit/>
          </a:bodyPr>
          <a:lstStyle/>
          <a:p>
            <a:pPr marL="285750" indent="-285750" algn="just">
              <a:buFont typeface="Arial" panose="020B0604020202020204" pitchFamily="34" charset="0"/>
              <a:buChar char="•"/>
            </a:pPr>
            <a:r>
              <a:rPr lang="en-US"/>
              <a:t>there are two possible explanations </a:t>
            </a:r>
          </a:p>
        </p:txBody>
      </p:sp>
      <p:pic>
        <p:nvPicPr>
          <p:cNvPr id="10" name="Picture 9">
            <a:extLst>
              <a:ext uri="{FF2B5EF4-FFF2-40B4-BE49-F238E27FC236}">
                <a16:creationId xmlns:a16="http://schemas.microsoft.com/office/drawing/2014/main" id="{487F8A93-5837-AD0F-822D-BF924BD80A0A}"/>
              </a:ext>
            </a:extLst>
          </p:cNvPr>
          <p:cNvPicPr>
            <a:picLocks noChangeAspect="1"/>
          </p:cNvPicPr>
          <p:nvPr/>
        </p:nvPicPr>
        <p:blipFill>
          <a:blip r:embed="rId2"/>
          <a:stretch>
            <a:fillRect/>
          </a:stretch>
        </p:blipFill>
        <p:spPr>
          <a:xfrm>
            <a:off x="498712" y="973514"/>
            <a:ext cx="7651473" cy="5561172"/>
          </a:xfrm>
          <a:prstGeom prst="rect">
            <a:avLst/>
          </a:prstGeom>
        </p:spPr>
      </p:pic>
    </p:spTree>
    <p:extLst>
      <p:ext uri="{BB962C8B-B14F-4D97-AF65-F5344CB8AC3E}">
        <p14:creationId xmlns:p14="http://schemas.microsoft.com/office/powerpoint/2010/main" val="944861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0F49B5A-03F8-E755-2EC6-EBF8F9FC3BDE}"/>
              </a:ext>
            </a:extLst>
          </p:cNvPr>
          <p:cNvSpPr txBox="1">
            <a:spLocks/>
          </p:cNvSpPr>
          <p:nvPr/>
        </p:nvSpPr>
        <p:spPr>
          <a:xfrm>
            <a:off x="706158" y="1293580"/>
            <a:ext cx="10563110" cy="5175682"/>
          </a:xfrm>
          <a:prstGeom prst="rect">
            <a:avLst/>
          </a:prstGeom>
        </p:spPr>
        <p:txBody>
          <a:bodyPr vert="horz" lIns="91440" tIns="45720" rIns="91440" bIns="45720" rtlCol="0">
            <a:normAutofit fontScale="77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a:solidFill>
                  <a:schemeClr val="tx1"/>
                </a:solidFill>
              </a:rPr>
              <a:t>This dataset contains product listings as well as sales performance, which you would not find in other datasets. With this, you can finally start to look for correlations and patterns regarding the success of a product and the various components.</a:t>
            </a:r>
          </a:p>
          <a:p>
            <a:pPr marL="45720" indent="0">
              <a:buFont typeface="Corbel" pitchFamily="34" charset="0"/>
              <a:buNone/>
            </a:pPr>
            <a:r>
              <a:rPr lang="en-US">
                <a:solidFill>
                  <a:schemeClr val="tx1"/>
                </a:solidFill>
              </a:rPr>
              <a:t>The index, crawl_month, product_picture, product_url, merchant_profile_picture columns are dropped since they are not relevant to the analysis</a:t>
            </a:r>
          </a:p>
          <a:p>
            <a:pPr marL="45720" indent="0">
              <a:buFont typeface="Corbel" pitchFamily="34" charset="0"/>
              <a:buNone/>
            </a:pPr>
            <a:r>
              <a:rPr lang="en-US">
                <a:solidFill>
                  <a:schemeClr val="tx1"/>
                </a:solidFill>
              </a:rPr>
              <a:t>Currency_buyer and theme columns are deleted because they have only 1 value (EUR and Summer respectively), which gives no insights into the dataset. Shipping_option_name, urgency_text, origin_country also removed from analysis as most products have the same shipping option and urgency message (quantity limited and origin country (China) </a:t>
            </a:r>
          </a:p>
          <a:p>
            <a:pPr marL="45720" indent="0">
              <a:buFont typeface="Corbel" pitchFamily="34" charset="0"/>
              <a:buNone/>
            </a:pPr>
            <a:r>
              <a:rPr lang="en-US">
                <a:solidFill>
                  <a:schemeClr val="tx1"/>
                </a:solidFill>
              </a:rPr>
              <a:t>Uses_ad_boosts, badge_local_product, badge_product_quality, badge_fast_shipping, shipping_is_express, has_urgency_banner, merchant_has_profile_picture is turned into True/False datatype instead of 0 and 1</a:t>
            </a:r>
          </a:p>
          <a:p>
            <a:pPr marL="45720" indent="0">
              <a:buFont typeface="Corbel" pitchFamily="34" charset="0"/>
              <a:buNone/>
            </a:pPr>
            <a:r>
              <a:rPr lang="en-US">
                <a:solidFill>
                  <a:schemeClr val="tx1"/>
                </a:solidFill>
              </a:rPr>
              <a:t>Merchant name and merchant title are nearly similar. Additionally, since there are no two merchants of different id that have the same title, the merchant title is unique. </a:t>
            </a:r>
            <a:br>
              <a:rPr lang="en-US">
                <a:solidFill>
                  <a:schemeClr val="tx1"/>
                </a:solidFill>
              </a:rPr>
            </a:br>
            <a:r>
              <a:rPr lang="en-US">
                <a:solidFill>
                  <a:schemeClr val="tx1"/>
                </a:solidFill>
              </a:rPr>
              <a:t>We can remove the columns merchant_id and merchant_name</a:t>
            </a:r>
          </a:p>
          <a:p>
            <a:pPr marL="45720" indent="0">
              <a:buFont typeface="Corbel" pitchFamily="34" charset="0"/>
              <a:buNone/>
            </a:pPr>
            <a:r>
              <a:rPr lang="en-US">
                <a:solidFill>
                  <a:schemeClr val="tx1"/>
                </a:solidFill>
              </a:rPr>
              <a:t>Additionally, title_orig is also unique for product_id, so we can also remove the product_id and title columns  </a:t>
            </a:r>
          </a:p>
          <a:p>
            <a:pPr marL="45720" indent="0">
              <a:buFont typeface="Corbel" pitchFamily="34" charset="0"/>
              <a:buNone/>
            </a:pPr>
            <a:r>
              <a:rPr lang="en-US">
                <a:solidFill>
                  <a:schemeClr val="tx1"/>
                </a:solidFill>
              </a:rPr>
              <a:t>merchant_positive_review_percent is added to the dataset, derived from the merchant_info_subtitle column</a:t>
            </a:r>
          </a:p>
          <a:p>
            <a:pPr marL="45720" indent="0">
              <a:buFont typeface="Corbel" pitchFamily="34" charset="0"/>
              <a:buNone/>
            </a:pPr>
            <a:r>
              <a:rPr lang="en-US">
                <a:solidFill>
                  <a:schemeClr val="tx1"/>
                </a:solidFill>
              </a:rPr>
              <a:t>Tags column generate 3 columns: tags_count, popular_tags_count and unpopular_tags_count. Popularity is determined by how often the tag occurs in all products in the dataset. If a tag occurs in at least 10 products, it is popular tag, otherwise it is unpopular</a:t>
            </a:r>
          </a:p>
        </p:txBody>
      </p:sp>
      <p:sp>
        <p:nvSpPr>
          <p:cNvPr id="5" name="TextBox 4">
            <a:extLst>
              <a:ext uri="{FF2B5EF4-FFF2-40B4-BE49-F238E27FC236}">
                <a16:creationId xmlns:a16="http://schemas.microsoft.com/office/drawing/2014/main" id="{D28E0285-FD31-1131-42F3-8274FB7E5DDF}"/>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02</a:t>
            </a:r>
            <a:endParaRPr lang="ko-KR" altLang="en-US" sz="3200" b="1"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7E60A8F2-2BE6-8B1F-9D65-1BD05A124413}"/>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Generated variables &amp; Dataset modifications</a:t>
            </a:r>
          </a:p>
        </p:txBody>
      </p:sp>
    </p:spTree>
    <p:extLst>
      <p:ext uri="{BB962C8B-B14F-4D97-AF65-F5344CB8AC3E}">
        <p14:creationId xmlns:p14="http://schemas.microsoft.com/office/powerpoint/2010/main" val="167476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1E87136-30D4-AF5C-5DD7-87AF5799D469}"/>
              </a:ext>
            </a:extLst>
          </p:cNvPr>
          <p:cNvPicPr>
            <a:picLocks noChangeAspect="1"/>
          </p:cNvPicPr>
          <p:nvPr/>
        </p:nvPicPr>
        <p:blipFill>
          <a:blip r:embed="rId2"/>
          <a:stretch>
            <a:fillRect/>
          </a:stretch>
        </p:blipFill>
        <p:spPr>
          <a:xfrm>
            <a:off x="7708651" y="3129393"/>
            <a:ext cx="3424198" cy="3424198"/>
          </a:xfrm>
          <a:prstGeom prst="rect">
            <a:avLst/>
          </a:prstGeom>
        </p:spPr>
      </p:pic>
      <p:sp>
        <p:nvSpPr>
          <p:cNvPr id="4" name="TextBox 3">
            <a:extLst>
              <a:ext uri="{FF2B5EF4-FFF2-40B4-BE49-F238E27FC236}">
                <a16:creationId xmlns:a16="http://schemas.microsoft.com/office/drawing/2014/main" id="{344E95C8-8C8C-9CA0-A19A-7A530B0B933B}"/>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03</a:t>
            </a:r>
            <a:endParaRPr lang="ko-KR" altLang="en-US" sz="32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C3F9CB0A-3515-2DF9-0B86-25FE3FD81FAF}"/>
              </a:ext>
            </a:extLst>
          </p:cNvPr>
          <p:cNvSpPr txBox="1"/>
          <p:nvPr/>
        </p:nvSpPr>
        <p:spPr>
          <a:xfrm>
            <a:off x="1119353" y="388738"/>
            <a:ext cx="6919903"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General statistics</a:t>
            </a:r>
            <a:endParaRPr lang="ko-KR" altLang="en-US" b="1" dirty="0">
              <a:solidFill>
                <a:schemeClr val="tx1">
                  <a:lumMod val="75000"/>
                  <a:lumOff val="25000"/>
                </a:schemeClr>
              </a:solidFill>
              <a:cs typeface="Arial" pitchFamily="34" charset="0"/>
            </a:endParaRPr>
          </a:p>
        </p:txBody>
      </p:sp>
      <p:pic>
        <p:nvPicPr>
          <p:cNvPr id="9" name="Picture 8">
            <a:extLst>
              <a:ext uri="{FF2B5EF4-FFF2-40B4-BE49-F238E27FC236}">
                <a16:creationId xmlns:a16="http://schemas.microsoft.com/office/drawing/2014/main" id="{11E6D039-5548-0CAF-2C43-305843D6A5F5}"/>
              </a:ext>
            </a:extLst>
          </p:cNvPr>
          <p:cNvPicPr>
            <a:picLocks noChangeAspect="1"/>
          </p:cNvPicPr>
          <p:nvPr/>
        </p:nvPicPr>
        <p:blipFill>
          <a:blip r:embed="rId3"/>
          <a:stretch>
            <a:fillRect/>
          </a:stretch>
        </p:blipFill>
        <p:spPr>
          <a:xfrm>
            <a:off x="228488" y="1360132"/>
            <a:ext cx="6919903" cy="2186372"/>
          </a:xfrm>
          <a:prstGeom prst="rect">
            <a:avLst/>
          </a:prstGeom>
        </p:spPr>
      </p:pic>
      <p:pic>
        <p:nvPicPr>
          <p:cNvPr id="10" name="Picture 9">
            <a:extLst>
              <a:ext uri="{FF2B5EF4-FFF2-40B4-BE49-F238E27FC236}">
                <a16:creationId xmlns:a16="http://schemas.microsoft.com/office/drawing/2014/main" id="{D40CA4E0-7D6E-810A-6610-804ED6D94798}"/>
              </a:ext>
            </a:extLst>
          </p:cNvPr>
          <p:cNvPicPr>
            <a:picLocks noChangeAspect="1"/>
          </p:cNvPicPr>
          <p:nvPr/>
        </p:nvPicPr>
        <p:blipFill>
          <a:blip r:embed="rId4"/>
          <a:stretch>
            <a:fillRect/>
          </a:stretch>
        </p:blipFill>
        <p:spPr>
          <a:xfrm>
            <a:off x="292963" y="3989363"/>
            <a:ext cx="6906353" cy="2238912"/>
          </a:xfrm>
          <a:prstGeom prst="rect">
            <a:avLst/>
          </a:prstGeom>
        </p:spPr>
      </p:pic>
      <p:pic>
        <p:nvPicPr>
          <p:cNvPr id="13" name="Picture 12" descr="A person and person standing next to a sign&#10;&#10;Description automatically generated">
            <a:extLst>
              <a:ext uri="{FF2B5EF4-FFF2-40B4-BE49-F238E27FC236}">
                <a16:creationId xmlns:a16="http://schemas.microsoft.com/office/drawing/2014/main" id="{4B9E8FA0-A8DA-7E67-B225-14348821E5ED}"/>
              </a:ext>
            </a:extLst>
          </p:cNvPr>
          <p:cNvPicPr>
            <a:picLocks noChangeAspect="1"/>
          </p:cNvPicPr>
          <p:nvPr/>
        </p:nvPicPr>
        <p:blipFill>
          <a:blip r:embed="rId5"/>
          <a:stretch>
            <a:fillRect/>
          </a:stretch>
        </p:blipFill>
        <p:spPr>
          <a:xfrm>
            <a:off x="8217498" y="154234"/>
            <a:ext cx="3681540" cy="2750111"/>
          </a:xfrm>
          <a:prstGeom prst="rect">
            <a:avLst/>
          </a:prstGeom>
        </p:spPr>
      </p:pic>
      <p:pic>
        <p:nvPicPr>
          <p:cNvPr id="15" name="Picture 14" descr="A red star on a black background&#10;&#10;Description automatically generated">
            <a:extLst>
              <a:ext uri="{FF2B5EF4-FFF2-40B4-BE49-F238E27FC236}">
                <a16:creationId xmlns:a16="http://schemas.microsoft.com/office/drawing/2014/main" id="{93042443-B921-2F7B-56E5-1EBA57AA116A}"/>
              </a:ext>
            </a:extLst>
          </p:cNvPr>
          <p:cNvPicPr>
            <a:picLocks noChangeAspect="1"/>
          </p:cNvPicPr>
          <p:nvPr/>
        </p:nvPicPr>
        <p:blipFill>
          <a:blip r:embed="rId6"/>
          <a:stretch>
            <a:fillRect/>
          </a:stretch>
        </p:blipFill>
        <p:spPr>
          <a:xfrm>
            <a:off x="8873203" y="3025024"/>
            <a:ext cx="403086" cy="403086"/>
          </a:xfrm>
          <a:prstGeom prst="rect">
            <a:avLst/>
          </a:prstGeom>
        </p:spPr>
      </p:pic>
      <p:grpSp>
        <p:nvGrpSpPr>
          <p:cNvPr id="35" name="Group 34">
            <a:extLst>
              <a:ext uri="{FF2B5EF4-FFF2-40B4-BE49-F238E27FC236}">
                <a16:creationId xmlns:a16="http://schemas.microsoft.com/office/drawing/2014/main" id="{A652C7CE-048B-9F4F-3D62-6571CBB2D47A}"/>
              </a:ext>
            </a:extLst>
          </p:cNvPr>
          <p:cNvGrpSpPr/>
          <p:nvPr/>
        </p:nvGrpSpPr>
        <p:grpSpPr>
          <a:xfrm>
            <a:off x="7764361" y="3523268"/>
            <a:ext cx="730894" cy="733349"/>
            <a:chOff x="7764361" y="3523268"/>
            <a:chExt cx="730894" cy="733349"/>
          </a:xfrm>
        </p:grpSpPr>
        <p:pic>
          <p:nvPicPr>
            <p:cNvPr id="16" name="Picture 15" descr="A red star on a black background&#10;&#10;Description automatically generated">
              <a:extLst>
                <a:ext uri="{FF2B5EF4-FFF2-40B4-BE49-F238E27FC236}">
                  <a16:creationId xmlns:a16="http://schemas.microsoft.com/office/drawing/2014/main" id="{2F7496E5-A8F7-9BE9-1D57-B0FDF9D54357}"/>
                </a:ext>
              </a:extLst>
            </p:cNvPr>
            <p:cNvPicPr>
              <a:picLocks noChangeAspect="1"/>
            </p:cNvPicPr>
            <p:nvPr/>
          </p:nvPicPr>
          <p:blipFill>
            <a:blip r:embed="rId6"/>
            <a:stretch>
              <a:fillRect/>
            </a:stretch>
          </p:blipFill>
          <p:spPr>
            <a:xfrm>
              <a:off x="7764361" y="3853531"/>
              <a:ext cx="403086" cy="403086"/>
            </a:xfrm>
            <a:prstGeom prst="rect">
              <a:avLst/>
            </a:prstGeom>
          </p:spPr>
        </p:pic>
        <p:pic>
          <p:nvPicPr>
            <p:cNvPr id="17" name="Picture 16" descr="A red star on a black background&#10;&#10;Description automatically generated">
              <a:extLst>
                <a:ext uri="{FF2B5EF4-FFF2-40B4-BE49-F238E27FC236}">
                  <a16:creationId xmlns:a16="http://schemas.microsoft.com/office/drawing/2014/main" id="{1839AC24-84AD-E3E2-1CFE-4C57AA55798E}"/>
                </a:ext>
              </a:extLst>
            </p:cNvPr>
            <p:cNvPicPr>
              <a:picLocks noChangeAspect="1"/>
            </p:cNvPicPr>
            <p:nvPr/>
          </p:nvPicPr>
          <p:blipFill>
            <a:blip r:embed="rId6"/>
            <a:stretch>
              <a:fillRect/>
            </a:stretch>
          </p:blipFill>
          <p:spPr>
            <a:xfrm>
              <a:off x="8092169" y="3523268"/>
              <a:ext cx="403086" cy="403086"/>
            </a:xfrm>
            <a:prstGeom prst="rect">
              <a:avLst/>
            </a:prstGeom>
          </p:spPr>
        </p:pic>
      </p:grpSp>
      <p:grpSp>
        <p:nvGrpSpPr>
          <p:cNvPr id="34" name="Group 33">
            <a:extLst>
              <a:ext uri="{FF2B5EF4-FFF2-40B4-BE49-F238E27FC236}">
                <a16:creationId xmlns:a16="http://schemas.microsoft.com/office/drawing/2014/main" id="{4B1D9C3F-3BD0-B119-C8C0-2ECEC50C3794}"/>
              </a:ext>
            </a:extLst>
          </p:cNvPr>
          <p:cNvGrpSpPr/>
          <p:nvPr/>
        </p:nvGrpSpPr>
        <p:grpSpPr>
          <a:xfrm>
            <a:off x="7245694" y="4774535"/>
            <a:ext cx="793562" cy="790215"/>
            <a:chOff x="7508886" y="4789775"/>
            <a:chExt cx="793562" cy="790215"/>
          </a:xfrm>
        </p:grpSpPr>
        <p:pic>
          <p:nvPicPr>
            <p:cNvPr id="18" name="Picture 17" descr="A red star on a black background&#10;&#10;Description automatically generated">
              <a:extLst>
                <a:ext uri="{FF2B5EF4-FFF2-40B4-BE49-F238E27FC236}">
                  <a16:creationId xmlns:a16="http://schemas.microsoft.com/office/drawing/2014/main" id="{BF2076A7-1711-8C95-6295-82EE944C8EBA}"/>
                </a:ext>
              </a:extLst>
            </p:cNvPr>
            <p:cNvPicPr>
              <a:picLocks noChangeAspect="1"/>
            </p:cNvPicPr>
            <p:nvPr/>
          </p:nvPicPr>
          <p:blipFill>
            <a:blip r:embed="rId6"/>
            <a:stretch>
              <a:fillRect/>
            </a:stretch>
          </p:blipFill>
          <p:spPr>
            <a:xfrm>
              <a:off x="7695268" y="4789775"/>
              <a:ext cx="403086" cy="403086"/>
            </a:xfrm>
            <a:prstGeom prst="rect">
              <a:avLst/>
            </a:prstGeom>
          </p:spPr>
        </p:pic>
        <p:pic>
          <p:nvPicPr>
            <p:cNvPr id="19" name="Picture 18" descr="A red star on a black background&#10;&#10;Description automatically generated">
              <a:extLst>
                <a:ext uri="{FF2B5EF4-FFF2-40B4-BE49-F238E27FC236}">
                  <a16:creationId xmlns:a16="http://schemas.microsoft.com/office/drawing/2014/main" id="{317D56FC-24DD-2F91-B7D2-4501F7DAC969}"/>
                </a:ext>
              </a:extLst>
            </p:cNvPr>
            <p:cNvPicPr>
              <a:picLocks noChangeAspect="1"/>
            </p:cNvPicPr>
            <p:nvPr/>
          </p:nvPicPr>
          <p:blipFill>
            <a:blip r:embed="rId6"/>
            <a:stretch>
              <a:fillRect/>
            </a:stretch>
          </p:blipFill>
          <p:spPr>
            <a:xfrm>
              <a:off x="7899362" y="5153399"/>
              <a:ext cx="403086" cy="403086"/>
            </a:xfrm>
            <a:prstGeom prst="rect">
              <a:avLst/>
            </a:prstGeom>
          </p:spPr>
        </p:pic>
        <p:pic>
          <p:nvPicPr>
            <p:cNvPr id="21" name="Picture 20" descr="A red star on a black background&#10;&#10;Description automatically generated">
              <a:extLst>
                <a:ext uri="{FF2B5EF4-FFF2-40B4-BE49-F238E27FC236}">
                  <a16:creationId xmlns:a16="http://schemas.microsoft.com/office/drawing/2014/main" id="{46B422AC-BF21-A92A-A78B-8CFEC6D7A9C1}"/>
                </a:ext>
              </a:extLst>
            </p:cNvPr>
            <p:cNvPicPr>
              <a:picLocks noChangeAspect="1"/>
            </p:cNvPicPr>
            <p:nvPr/>
          </p:nvPicPr>
          <p:blipFill>
            <a:blip r:embed="rId6"/>
            <a:stretch>
              <a:fillRect/>
            </a:stretch>
          </p:blipFill>
          <p:spPr>
            <a:xfrm>
              <a:off x="7508886" y="5176904"/>
              <a:ext cx="403086" cy="403086"/>
            </a:xfrm>
            <a:prstGeom prst="rect">
              <a:avLst/>
            </a:prstGeom>
          </p:spPr>
        </p:pic>
      </p:grpSp>
      <p:grpSp>
        <p:nvGrpSpPr>
          <p:cNvPr id="32" name="Group 31">
            <a:extLst>
              <a:ext uri="{FF2B5EF4-FFF2-40B4-BE49-F238E27FC236}">
                <a16:creationId xmlns:a16="http://schemas.microsoft.com/office/drawing/2014/main" id="{920BD149-6EDE-137F-7E3D-57076DD7BF4F}"/>
              </a:ext>
            </a:extLst>
          </p:cNvPr>
          <p:cNvGrpSpPr/>
          <p:nvPr/>
        </p:nvGrpSpPr>
        <p:grpSpPr>
          <a:xfrm>
            <a:off x="7695268" y="5911578"/>
            <a:ext cx="1028188" cy="867061"/>
            <a:chOff x="7910028" y="5930315"/>
            <a:chExt cx="1028188" cy="867061"/>
          </a:xfrm>
        </p:grpSpPr>
        <p:pic>
          <p:nvPicPr>
            <p:cNvPr id="20" name="Picture 19" descr="A red star on a black background&#10;&#10;Description automatically generated">
              <a:extLst>
                <a:ext uri="{FF2B5EF4-FFF2-40B4-BE49-F238E27FC236}">
                  <a16:creationId xmlns:a16="http://schemas.microsoft.com/office/drawing/2014/main" id="{DAAD27FF-BF20-F6DC-79F8-491C335E4B62}"/>
                </a:ext>
              </a:extLst>
            </p:cNvPr>
            <p:cNvPicPr>
              <a:picLocks noChangeAspect="1"/>
            </p:cNvPicPr>
            <p:nvPr/>
          </p:nvPicPr>
          <p:blipFill>
            <a:blip r:embed="rId6"/>
            <a:stretch>
              <a:fillRect/>
            </a:stretch>
          </p:blipFill>
          <p:spPr>
            <a:xfrm>
              <a:off x="8219598" y="6394290"/>
              <a:ext cx="403086" cy="403086"/>
            </a:xfrm>
            <a:prstGeom prst="rect">
              <a:avLst/>
            </a:prstGeom>
          </p:spPr>
        </p:pic>
        <p:pic>
          <p:nvPicPr>
            <p:cNvPr id="22" name="Picture 21" descr="A red star on a black background&#10;&#10;Description automatically generated">
              <a:extLst>
                <a:ext uri="{FF2B5EF4-FFF2-40B4-BE49-F238E27FC236}">
                  <a16:creationId xmlns:a16="http://schemas.microsoft.com/office/drawing/2014/main" id="{5ED16125-CB43-67AE-AB53-2FC917810281}"/>
                </a:ext>
              </a:extLst>
            </p:cNvPr>
            <p:cNvPicPr>
              <a:picLocks noChangeAspect="1"/>
            </p:cNvPicPr>
            <p:nvPr/>
          </p:nvPicPr>
          <p:blipFill>
            <a:blip r:embed="rId6"/>
            <a:stretch>
              <a:fillRect/>
            </a:stretch>
          </p:blipFill>
          <p:spPr>
            <a:xfrm>
              <a:off x="8535130" y="6155363"/>
              <a:ext cx="403086" cy="403086"/>
            </a:xfrm>
            <a:prstGeom prst="rect">
              <a:avLst/>
            </a:prstGeom>
          </p:spPr>
        </p:pic>
        <p:pic>
          <p:nvPicPr>
            <p:cNvPr id="25" name="Picture 24" descr="A red star on a black background&#10;&#10;Description automatically generated">
              <a:extLst>
                <a:ext uri="{FF2B5EF4-FFF2-40B4-BE49-F238E27FC236}">
                  <a16:creationId xmlns:a16="http://schemas.microsoft.com/office/drawing/2014/main" id="{3A6A05E9-DD90-ADF4-B3FC-4A212F126AB3}"/>
                </a:ext>
              </a:extLst>
            </p:cNvPr>
            <p:cNvPicPr>
              <a:picLocks noChangeAspect="1"/>
            </p:cNvPicPr>
            <p:nvPr/>
          </p:nvPicPr>
          <p:blipFill>
            <a:blip r:embed="rId6"/>
            <a:stretch>
              <a:fillRect/>
            </a:stretch>
          </p:blipFill>
          <p:spPr>
            <a:xfrm>
              <a:off x="7910028" y="6156406"/>
              <a:ext cx="403086" cy="403086"/>
            </a:xfrm>
            <a:prstGeom prst="rect">
              <a:avLst/>
            </a:prstGeom>
          </p:spPr>
        </p:pic>
        <p:pic>
          <p:nvPicPr>
            <p:cNvPr id="26" name="Picture 25" descr="A red star on a black background&#10;&#10;Description automatically generated">
              <a:extLst>
                <a:ext uri="{FF2B5EF4-FFF2-40B4-BE49-F238E27FC236}">
                  <a16:creationId xmlns:a16="http://schemas.microsoft.com/office/drawing/2014/main" id="{2FCE1C68-F34C-2DAA-BC1E-62F8495F4358}"/>
                </a:ext>
              </a:extLst>
            </p:cNvPr>
            <p:cNvPicPr>
              <a:picLocks noChangeAspect="1"/>
            </p:cNvPicPr>
            <p:nvPr/>
          </p:nvPicPr>
          <p:blipFill>
            <a:blip r:embed="rId6"/>
            <a:stretch>
              <a:fillRect/>
            </a:stretch>
          </p:blipFill>
          <p:spPr>
            <a:xfrm>
              <a:off x="8217497" y="5930315"/>
              <a:ext cx="403086" cy="403086"/>
            </a:xfrm>
            <a:prstGeom prst="rect">
              <a:avLst/>
            </a:prstGeom>
          </p:spPr>
        </p:pic>
      </p:grpSp>
      <p:grpSp>
        <p:nvGrpSpPr>
          <p:cNvPr id="33" name="Group 32">
            <a:extLst>
              <a:ext uri="{FF2B5EF4-FFF2-40B4-BE49-F238E27FC236}">
                <a16:creationId xmlns:a16="http://schemas.microsoft.com/office/drawing/2014/main" id="{62B52C6D-01C3-C8BC-F699-745F637AF4F6}"/>
              </a:ext>
            </a:extLst>
          </p:cNvPr>
          <p:cNvGrpSpPr/>
          <p:nvPr/>
        </p:nvGrpSpPr>
        <p:grpSpPr>
          <a:xfrm>
            <a:off x="11019572" y="4456433"/>
            <a:ext cx="1030063" cy="1032267"/>
            <a:chOff x="11019572" y="4456433"/>
            <a:chExt cx="1030063" cy="1032267"/>
          </a:xfrm>
        </p:grpSpPr>
        <p:pic>
          <p:nvPicPr>
            <p:cNvPr id="23" name="Picture 22" descr="A red star on a black background&#10;&#10;Description automatically generated">
              <a:extLst>
                <a:ext uri="{FF2B5EF4-FFF2-40B4-BE49-F238E27FC236}">
                  <a16:creationId xmlns:a16="http://schemas.microsoft.com/office/drawing/2014/main" id="{8A181108-D331-C15F-B688-7E01C85CD2CA}"/>
                </a:ext>
              </a:extLst>
            </p:cNvPr>
            <p:cNvPicPr>
              <a:picLocks noChangeAspect="1"/>
            </p:cNvPicPr>
            <p:nvPr/>
          </p:nvPicPr>
          <p:blipFill>
            <a:blip r:embed="rId6"/>
            <a:stretch>
              <a:fillRect/>
            </a:stretch>
          </p:blipFill>
          <p:spPr>
            <a:xfrm>
              <a:off x="11131518" y="5085614"/>
              <a:ext cx="403086" cy="403086"/>
            </a:xfrm>
            <a:prstGeom prst="rect">
              <a:avLst/>
            </a:prstGeom>
          </p:spPr>
        </p:pic>
        <p:pic>
          <p:nvPicPr>
            <p:cNvPr id="24" name="Picture 23" descr="A red star on a black background&#10;&#10;Description automatically generated">
              <a:extLst>
                <a:ext uri="{FF2B5EF4-FFF2-40B4-BE49-F238E27FC236}">
                  <a16:creationId xmlns:a16="http://schemas.microsoft.com/office/drawing/2014/main" id="{4A9FFDFB-BBF5-5D0F-4645-B3DA120FC1AB}"/>
                </a:ext>
              </a:extLst>
            </p:cNvPr>
            <p:cNvPicPr>
              <a:picLocks noChangeAspect="1"/>
            </p:cNvPicPr>
            <p:nvPr/>
          </p:nvPicPr>
          <p:blipFill>
            <a:blip r:embed="rId6"/>
            <a:stretch>
              <a:fillRect/>
            </a:stretch>
          </p:blipFill>
          <p:spPr>
            <a:xfrm>
              <a:off x="11334545" y="4456433"/>
              <a:ext cx="403086" cy="403086"/>
            </a:xfrm>
            <a:prstGeom prst="rect">
              <a:avLst/>
            </a:prstGeom>
          </p:spPr>
        </p:pic>
        <p:pic>
          <p:nvPicPr>
            <p:cNvPr id="27" name="Picture 26" descr="A red star on a black background&#10;&#10;Description automatically generated">
              <a:extLst>
                <a:ext uri="{FF2B5EF4-FFF2-40B4-BE49-F238E27FC236}">
                  <a16:creationId xmlns:a16="http://schemas.microsoft.com/office/drawing/2014/main" id="{F948A5B8-A593-0B32-D420-FA5D45BF0B84}"/>
                </a:ext>
              </a:extLst>
            </p:cNvPr>
            <p:cNvPicPr>
              <a:picLocks noChangeAspect="1"/>
            </p:cNvPicPr>
            <p:nvPr/>
          </p:nvPicPr>
          <p:blipFill>
            <a:blip r:embed="rId6"/>
            <a:stretch>
              <a:fillRect/>
            </a:stretch>
          </p:blipFill>
          <p:spPr>
            <a:xfrm>
              <a:off x="11536088" y="5085614"/>
              <a:ext cx="403086" cy="403086"/>
            </a:xfrm>
            <a:prstGeom prst="rect">
              <a:avLst/>
            </a:prstGeom>
          </p:spPr>
        </p:pic>
        <p:pic>
          <p:nvPicPr>
            <p:cNvPr id="28" name="Picture 27" descr="A red star on a black background&#10;&#10;Description automatically generated">
              <a:extLst>
                <a:ext uri="{FF2B5EF4-FFF2-40B4-BE49-F238E27FC236}">
                  <a16:creationId xmlns:a16="http://schemas.microsoft.com/office/drawing/2014/main" id="{6C1AD97F-B00F-AD34-A9F4-9C0B6D1C37DB}"/>
                </a:ext>
              </a:extLst>
            </p:cNvPr>
            <p:cNvPicPr>
              <a:picLocks noChangeAspect="1"/>
            </p:cNvPicPr>
            <p:nvPr/>
          </p:nvPicPr>
          <p:blipFill>
            <a:blip r:embed="rId6"/>
            <a:stretch>
              <a:fillRect/>
            </a:stretch>
          </p:blipFill>
          <p:spPr>
            <a:xfrm>
              <a:off x="11646549" y="4724859"/>
              <a:ext cx="403086" cy="403086"/>
            </a:xfrm>
            <a:prstGeom prst="rect">
              <a:avLst/>
            </a:prstGeom>
          </p:spPr>
        </p:pic>
        <p:pic>
          <p:nvPicPr>
            <p:cNvPr id="29" name="Picture 28" descr="A red star on a black background&#10;&#10;Description automatically generated">
              <a:extLst>
                <a:ext uri="{FF2B5EF4-FFF2-40B4-BE49-F238E27FC236}">
                  <a16:creationId xmlns:a16="http://schemas.microsoft.com/office/drawing/2014/main" id="{F2E4634B-2B45-2492-505C-96369E4890DE}"/>
                </a:ext>
              </a:extLst>
            </p:cNvPr>
            <p:cNvPicPr>
              <a:picLocks noChangeAspect="1"/>
            </p:cNvPicPr>
            <p:nvPr/>
          </p:nvPicPr>
          <p:blipFill>
            <a:blip r:embed="rId6"/>
            <a:stretch>
              <a:fillRect/>
            </a:stretch>
          </p:blipFill>
          <p:spPr>
            <a:xfrm>
              <a:off x="11019572" y="4709738"/>
              <a:ext cx="403086" cy="403086"/>
            </a:xfrm>
            <a:prstGeom prst="rect">
              <a:avLst/>
            </a:prstGeom>
          </p:spPr>
        </p:pic>
      </p:grpSp>
      <p:pic>
        <p:nvPicPr>
          <p:cNvPr id="31" name="Picture 30">
            <a:extLst>
              <a:ext uri="{FF2B5EF4-FFF2-40B4-BE49-F238E27FC236}">
                <a16:creationId xmlns:a16="http://schemas.microsoft.com/office/drawing/2014/main" id="{BDD3401F-1463-F09A-A49A-DD594E7C9048}"/>
              </a:ext>
            </a:extLst>
          </p:cNvPr>
          <p:cNvPicPr>
            <a:picLocks noChangeAspect="1"/>
          </p:cNvPicPr>
          <p:nvPr/>
        </p:nvPicPr>
        <p:blipFill rotWithShape="1">
          <a:blip r:embed="rId7"/>
          <a:srcRect l="8657" t="9364" r="2658" b="6138"/>
          <a:stretch/>
        </p:blipFill>
        <p:spPr>
          <a:xfrm>
            <a:off x="8852665" y="4377601"/>
            <a:ext cx="1280589" cy="1111099"/>
          </a:xfrm>
          <a:prstGeom prst="rect">
            <a:avLst/>
          </a:prstGeom>
        </p:spPr>
      </p:pic>
    </p:spTree>
    <p:extLst>
      <p:ext uri="{BB962C8B-B14F-4D97-AF65-F5344CB8AC3E}">
        <p14:creationId xmlns:p14="http://schemas.microsoft.com/office/powerpoint/2010/main" val="1395645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1A2C5F-C050-7FE6-011F-03253B898AD4}"/>
              </a:ext>
            </a:extLst>
          </p:cNvPr>
          <p:cNvSpPr/>
          <p:nvPr/>
        </p:nvSpPr>
        <p:spPr>
          <a:xfrm>
            <a:off x="0" y="0"/>
            <a:ext cx="12192000" cy="6858000"/>
          </a:xfrm>
          <a:prstGeom prst="rect">
            <a:avLst/>
          </a:prstGeom>
          <a:solidFill>
            <a:srgbClr val="D3E171">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04</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Product features analysis</a:t>
            </a:r>
            <a:endParaRPr lang="ko-KR" altLang="en-US" b="1" dirty="0">
              <a:solidFill>
                <a:schemeClr val="tx1">
                  <a:lumMod val="75000"/>
                  <a:lumOff val="25000"/>
                </a:schemeClr>
              </a:solidFill>
              <a:cs typeface="Arial" pitchFamily="34" charset="0"/>
            </a:endParaRPr>
          </a:p>
        </p:txBody>
      </p:sp>
      <p:pic>
        <p:nvPicPr>
          <p:cNvPr id="12" name="Picture 11">
            <a:extLst>
              <a:ext uri="{FF2B5EF4-FFF2-40B4-BE49-F238E27FC236}">
                <a16:creationId xmlns:a16="http://schemas.microsoft.com/office/drawing/2014/main" id="{4BE224BB-68EA-2897-78C3-0E944CC645E8}"/>
              </a:ext>
            </a:extLst>
          </p:cNvPr>
          <p:cNvPicPr>
            <a:picLocks noChangeAspect="1"/>
          </p:cNvPicPr>
          <p:nvPr/>
        </p:nvPicPr>
        <p:blipFill>
          <a:blip r:embed="rId2"/>
          <a:stretch>
            <a:fillRect/>
          </a:stretch>
        </p:blipFill>
        <p:spPr>
          <a:xfrm>
            <a:off x="422900" y="1009415"/>
            <a:ext cx="7830643" cy="5525271"/>
          </a:xfrm>
          <a:prstGeom prst="rect">
            <a:avLst/>
          </a:prstGeom>
        </p:spPr>
      </p:pic>
      <p:sp>
        <p:nvSpPr>
          <p:cNvPr id="13" name="TextBox 12">
            <a:extLst>
              <a:ext uri="{FF2B5EF4-FFF2-40B4-BE49-F238E27FC236}">
                <a16:creationId xmlns:a16="http://schemas.microsoft.com/office/drawing/2014/main" id="{F2099D16-E18F-5A9F-21CB-D1E961E1ED87}"/>
              </a:ext>
            </a:extLst>
          </p:cNvPr>
          <p:cNvSpPr txBox="1"/>
          <p:nvPr/>
        </p:nvSpPr>
        <p:spPr>
          <a:xfrm>
            <a:off x="8457729" y="973513"/>
            <a:ext cx="3311371" cy="2585323"/>
          </a:xfrm>
          <a:prstGeom prst="rect">
            <a:avLst/>
          </a:prstGeom>
          <a:noFill/>
        </p:spPr>
        <p:txBody>
          <a:bodyPr wrap="square">
            <a:spAutoFit/>
          </a:bodyPr>
          <a:lstStyle/>
          <a:p>
            <a:pPr marL="285750" indent="-285750" algn="just">
              <a:buFont typeface="Arial" panose="020B0604020202020204" pitchFamily="34" charset="0"/>
              <a:buChar char="•"/>
            </a:pPr>
            <a:r>
              <a:rPr lang="en-US"/>
              <a:t>It appears that products using ad boosting actually have lower average units sold and revenue as compared to those without ad boosting. This can be a surprising finding, but there are two possible explanations </a:t>
            </a:r>
          </a:p>
          <a:p>
            <a:pPr marL="285750" indent="-285750" algn="just">
              <a:buFont typeface="Arial" panose="020B0604020202020204" pitchFamily="34" charset="0"/>
              <a:buChar char="•"/>
            </a:pPr>
            <a:endParaRPr lang="en-US"/>
          </a:p>
        </p:txBody>
      </p:sp>
    </p:spTree>
    <p:extLst>
      <p:ext uri="{BB962C8B-B14F-4D97-AF65-F5344CB8AC3E}">
        <p14:creationId xmlns:p14="http://schemas.microsoft.com/office/powerpoint/2010/main" val="3537737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05</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Top performing categories in sales</a:t>
            </a:r>
            <a:endParaRPr lang="ko-KR" altLang="en-US" b="1"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1B1D6223-4DFA-13A8-3F34-ADDBFCBF7FD9}"/>
              </a:ext>
            </a:extLst>
          </p:cNvPr>
          <p:cNvSpPr txBox="1"/>
          <p:nvPr/>
        </p:nvSpPr>
        <p:spPr>
          <a:xfrm>
            <a:off x="1119353" y="973513"/>
            <a:ext cx="6094520" cy="1200329"/>
          </a:xfrm>
          <a:prstGeom prst="rect">
            <a:avLst/>
          </a:prstGeom>
          <a:noFill/>
        </p:spPr>
        <p:txBody>
          <a:bodyPr wrap="square">
            <a:spAutoFit/>
          </a:bodyPr>
          <a:lstStyle/>
          <a:p>
            <a:r>
              <a:rPr lang="en-US"/>
              <a:t>Visualize total sales volume over time (if time data available) or by product category.</a:t>
            </a:r>
          </a:p>
          <a:p>
            <a:r>
              <a:rPr lang="en-US"/>
              <a:t>Highlight top-performing categories and any noticeable trends.</a:t>
            </a:r>
            <a:endParaRPr lang="en-FI"/>
          </a:p>
        </p:txBody>
      </p:sp>
      <p:pic>
        <p:nvPicPr>
          <p:cNvPr id="5" name="Picture 4">
            <a:extLst>
              <a:ext uri="{FF2B5EF4-FFF2-40B4-BE49-F238E27FC236}">
                <a16:creationId xmlns:a16="http://schemas.microsoft.com/office/drawing/2014/main" id="{A50A0B13-5232-6656-D91F-7C11A5B4A59A}"/>
              </a:ext>
            </a:extLst>
          </p:cNvPr>
          <p:cNvPicPr>
            <a:picLocks noChangeAspect="1"/>
          </p:cNvPicPr>
          <p:nvPr/>
        </p:nvPicPr>
        <p:blipFill>
          <a:blip r:embed="rId2"/>
          <a:stretch>
            <a:fillRect/>
          </a:stretch>
        </p:blipFill>
        <p:spPr>
          <a:xfrm>
            <a:off x="64838" y="973513"/>
            <a:ext cx="8814608" cy="5632282"/>
          </a:xfrm>
          <a:prstGeom prst="rect">
            <a:avLst/>
          </a:prstGeom>
        </p:spPr>
      </p:pic>
      <p:sp>
        <p:nvSpPr>
          <p:cNvPr id="9" name="TextBox 8">
            <a:extLst>
              <a:ext uri="{FF2B5EF4-FFF2-40B4-BE49-F238E27FC236}">
                <a16:creationId xmlns:a16="http://schemas.microsoft.com/office/drawing/2014/main" id="{C9169441-E06B-8539-4045-B8B7363C5CEA}"/>
              </a:ext>
            </a:extLst>
          </p:cNvPr>
          <p:cNvSpPr txBox="1"/>
          <p:nvPr/>
        </p:nvSpPr>
        <p:spPr>
          <a:xfrm>
            <a:off x="7719859" y="2775643"/>
            <a:ext cx="3311371" cy="2585323"/>
          </a:xfrm>
          <a:prstGeom prst="rect">
            <a:avLst/>
          </a:prstGeom>
          <a:noFill/>
        </p:spPr>
        <p:txBody>
          <a:bodyPr wrap="square">
            <a:spAutoFit/>
          </a:bodyPr>
          <a:lstStyle/>
          <a:p>
            <a:pPr marL="285750" indent="-285750" algn="just">
              <a:buFont typeface="Arial" panose="020B0604020202020204" pitchFamily="34" charset="0"/>
              <a:buChar char="•"/>
            </a:pPr>
            <a:r>
              <a:rPr lang="en-US"/>
              <a:t>It appears that products using ad boosting actually have lower average units sold and revenue as compared to those without ad boosting. This can be a surprising finding, but there are two possible explanations </a:t>
            </a:r>
          </a:p>
          <a:p>
            <a:pPr marL="285750" indent="-285750" algn="just">
              <a:buFont typeface="Arial" panose="020B0604020202020204" pitchFamily="34" charset="0"/>
              <a:buChar char="•"/>
            </a:pPr>
            <a:endParaRPr lang="en-US"/>
          </a:p>
        </p:txBody>
      </p:sp>
    </p:spTree>
    <p:extLst>
      <p:ext uri="{BB962C8B-B14F-4D97-AF65-F5344CB8AC3E}">
        <p14:creationId xmlns:p14="http://schemas.microsoft.com/office/powerpoint/2010/main" val="319965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06</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388738"/>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Ratings and price factor analysis</a:t>
            </a:r>
            <a:endParaRPr lang="ko-KR" altLang="en-US" b="1" dirty="0">
              <a:solidFill>
                <a:schemeClr val="tx1">
                  <a:lumMod val="75000"/>
                  <a:lumOff val="25000"/>
                </a:schemeClr>
              </a:solidFill>
              <a:cs typeface="Arial" pitchFamily="34" charset="0"/>
            </a:endParaRPr>
          </a:p>
        </p:txBody>
      </p:sp>
      <p:sp>
        <p:nvSpPr>
          <p:cNvPr id="4" name="TextBox 3">
            <a:extLst>
              <a:ext uri="{FF2B5EF4-FFF2-40B4-BE49-F238E27FC236}">
                <a16:creationId xmlns:a16="http://schemas.microsoft.com/office/drawing/2014/main" id="{0D78BCAF-2413-14E5-7B5D-DA337B42AA73}"/>
              </a:ext>
            </a:extLst>
          </p:cNvPr>
          <p:cNvSpPr txBox="1"/>
          <p:nvPr/>
        </p:nvSpPr>
        <p:spPr>
          <a:xfrm>
            <a:off x="9867286" y="490432"/>
            <a:ext cx="2169480" cy="2862322"/>
          </a:xfrm>
          <a:prstGeom prst="rect">
            <a:avLst/>
          </a:prstGeom>
          <a:noFill/>
        </p:spPr>
        <p:txBody>
          <a:bodyPr wrap="square">
            <a:spAutoFit/>
          </a:bodyPr>
          <a:lstStyle/>
          <a:p>
            <a:r>
              <a:rPr lang="en-US"/>
              <a:t>Chart showing the distribution of product prices vs. retail prices.</a:t>
            </a:r>
          </a:p>
          <a:p>
            <a:r>
              <a:rPr lang="en-US"/>
              <a:t>Insights into how pricing affects sales volume, including any patterns related to discounts or price sensitivity.</a:t>
            </a:r>
            <a:endParaRPr lang="en-FI"/>
          </a:p>
        </p:txBody>
      </p:sp>
      <p:pic>
        <p:nvPicPr>
          <p:cNvPr id="7" name="Picture 6">
            <a:extLst>
              <a:ext uri="{FF2B5EF4-FFF2-40B4-BE49-F238E27FC236}">
                <a16:creationId xmlns:a16="http://schemas.microsoft.com/office/drawing/2014/main" id="{85154FDD-250F-8EFB-AD7D-ADA6B7559F29}"/>
              </a:ext>
            </a:extLst>
          </p:cNvPr>
          <p:cNvPicPr>
            <a:picLocks noChangeAspect="1"/>
          </p:cNvPicPr>
          <p:nvPr/>
        </p:nvPicPr>
        <p:blipFill>
          <a:blip r:embed="rId2"/>
          <a:stretch>
            <a:fillRect/>
          </a:stretch>
        </p:blipFill>
        <p:spPr>
          <a:xfrm>
            <a:off x="410620" y="1103243"/>
            <a:ext cx="8773137" cy="5217921"/>
          </a:xfrm>
          <a:prstGeom prst="rect">
            <a:avLst/>
          </a:prstGeom>
        </p:spPr>
      </p:pic>
    </p:spTree>
    <p:extLst>
      <p:ext uri="{BB962C8B-B14F-4D97-AF65-F5344CB8AC3E}">
        <p14:creationId xmlns:p14="http://schemas.microsoft.com/office/powerpoint/2010/main" val="3812508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6BFC7D6-5CAE-BFBB-7ACF-049FEF989161}"/>
              </a:ext>
            </a:extLst>
          </p:cNvPr>
          <p:cNvSpPr txBox="1"/>
          <p:nvPr/>
        </p:nvSpPr>
        <p:spPr>
          <a:xfrm>
            <a:off x="292963" y="323314"/>
            <a:ext cx="826390" cy="584775"/>
          </a:xfrm>
          <a:prstGeom prst="rect">
            <a:avLst/>
          </a:prstGeom>
          <a:noFill/>
          <a:ln>
            <a:noFill/>
          </a:ln>
        </p:spPr>
        <p:txBody>
          <a:bodyPr wrap="square" lIns="108000" rIns="108000" rtlCol="0" anchor="ctr">
            <a:spAutoFit/>
          </a:bodyPr>
          <a:lstStyle/>
          <a:p>
            <a:pPr algn="ctr"/>
            <a:r>
              <a:rPr lang="en-US" altLang="ko-KR" sz="3200" b="1">
                <a:solidFill>
                  <a:schemeClr val="tx1">
                    <a:lumMod val="75000"/>
                    <a:lumOff val="25000"/>
                  </a:schemeClr>
                </a:solidFill>
                <a:cs typeface="Arial" pitchFamily="34" charset="0"/>
              </a:rPr>
              <a:t>07</a:t>
            </a:r>
            <a:endParaRPr lang="ko-KR" altLang="en-US" sz="3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37B58FC4-5334-80E9-99F3-B1FC227F2AEA}"/>
              </a:ext>
            </a:extLst>
          </p:cNvPr>
          <p:cNvSpPr txBox="1"/>
          <p:nvPr/>
        </p:nvSpPr>
        <p:spPr>
          <a:xfrm>
            <a:off x="1119353" y="412494"/>
            <a:ext cx="6941571" cy="519351"/>
          </a:xfrm>
          <a:prstGeom prst="roundRect">
            <a:avLst>
              <a:gd name="adj" fmla="val 50000"/>
            </a:avLst>
          </a:prstGeom>
          <a:solidFill>
            <a:srgbClr val="D3E171"/>
          </a:solidFill>
        </p:spPr>
        <p:style>
          <a:lnRef idx="2">
            <a:schemeClr val="accent5">
              <a:shade val="15000"/>
            </a:schemeClr>
          </a:lnRef>
          <a:fillRef idx="1">
            <a:schemeClr val="accent5"/>
          </a:fillRef>
          <a:effectRef idx="0">
            <a:schemeClr val="accent5"/>
          </a:effectRef>
          <a:fontRef idx="minor">
            <a:schemeClr val="lt1"/>
          </a:fontRef>
        </p:style>
        <p:txBody>
          <a:bodyPr wrap="square" lIns="274320" rtlCol="0" anchor="ctr">
            <a:spAutoFit/>
          </a:bodyPr>
          <a:lstStyle/>
          <a:p>
            <a:r>
              <a:rPr lang="en-US" altLang="ko-KR" b="1">
                <a:solidFill>
                  <a:schemeClr val="tx1">
                    <a:lumMod val="75000"/>
                    <a:lumOff val="25000"/>
                  </a:schemeClr>
                </a:solidFill>
                <a:cs typeface="Arial" pitchFamily="34" charset="0"/>
              </a:rPr>
              <a:t>Ratings and units sold analysis</a:t>
            </a:r>
            <a:endParaRPr lang="ko-KR" altLang="en-US" b="1" dirty="0">
              <a:solidFill>
                <a:schemeClr val="tx1">
                  <a:lumMod val="75000"/>
                  <a:lumOff val="25000"/>
                </a:schemeClr>
              </a:solidFill>
              <a:cs typeface="Arial" pitchFamily="34" charset="0"/>
            </a:endParaRPr>
          </a:p>
        </p:txBody>
      </p:sp>
      <p:pic>
        <p:nvPicPr>
          <p:cNvPr id="12" name="Picture 11">
            <a:extLst>
              <a:ext uri="{FF2B5EF4-FFF2-40B4-BE49-F238E27FC236}">
                <a16:creationId xmlns:a16="http://schemas.microsoft.com/office/drawing/2014/main" id="{F4C78286-44D5-8966-EF5C-18A9DE109C21}"/>
              </a:ext>
            </a:extLst>
          </p:cNvPr>
          <p:cNvPicPr>
            <a:picLocks noChangeAspect="1"/>
          </p:cNvPicPr>
          <p:nvPr/>
        </p:nvPicPr>
        <p:blipFill rotWithShape="1">
          <a:blip r:embed="rId2"/>
          <a:srcRect l="8208" t="5103" r="6244" b="4374"/>
          <a:stretch/>
        </p:blipFill>
        <p:spPr>
          <a:xfrm>
            <a:off x="472214" y="3594089"/>
            <a:ext cx="2115824" cy="2107460"/>
          </a:xfrm>
          <a:prstGeom prst="rect">
            <a:avLst/>
          </a:prstGeom>
        </p:spPr>
      </p:pic>
      <p:pic>
        <p:nvPicPr>
          <p:cNvPr id="13" name="Picture 12">
            <a:extLst>
              <a:ext uri="{FF2B5EF4-FFF2-40B4-BE49-F238E27FC236}">
                <a16:creationId xmlns:a16="http://schemas.microsoft.com/office/drawing/2014/main" id="{6C764AE4-186A-6D44-F254-F3FCF2BABF46}"/>
              </a:ext>
            </a:extLst>
          </p:cNvPr>
          <p:cNvPicPr>
            <a:picLocks noChangeAspect="1"/>
          </p:cNvPicPr>
          <p:nvPr/>
        </p:nvPicPr>
        <p:blipFill rotWithShape="1">
          <a:blip r:embed="rId3"/>
          <a:srcRect l="5456" t="3724" r="5390" b="4380"/>
          <a:stretch/>
        </p:blipFill>
        <p:spPr>
          <a:xfrm>
            <a:off x="2684635" y="3588659"/>
            <a:ext cx="2132249" cy="2112890"/>
          </a:xfrm>
          <a:prstGeom prst="rect">
            <a:avLst/>
          </a:prstGeom>
        </p:spPr>
      </p:pic>
      <p:pic>
        <p:nvPicPr>
          <p:cNvPr id="14" name="Picture 13">
            <a:extLst>
              <a:ext uri="{FF2B5EF4-FFF2-40B4-BE49-F238E27FC236}">
                <a16:creationId xmlns:a16="http://schemas.microsoft.com/office/drawing/2014/main" id="{345721E6-CD2C-8BC4-84AF-16E2CDCD0EB9}"/>
              </a:ext>
            </a:extLst>
          </p:cNvPr>
          <p:cNvPicPr>
            <a:picLocks noChangeAspect="1"/>
          </p:cNvPicPr>
          <p:nvPr/>
        </p:nvPicPr>
        <p:blipFill rotWithShape="1">
          <a:blip r:embed="rId4"/>
          <a:srcRect l="2798" t="5936" r="2531" b="4250"/>
          <a:stretch/>
        </p:blipFill>
        <p:spPr>
          <a:xfrm>
            <a:off x="4989950" y="3588659"/>
            <a:ext cx="2115824" cy="2112890"/>
          </a:xfrm>
          <a:prstGeom prst="rect">
            <a:avLst/>
          </a:prstGeom>
        </p:spPr>
      </p:pic>
      <p:pic>
        <p:nvPicPr>
          <p:cNvPr id="15" name="Picture 14">
            <a:extLst>
              <a:ext uri="{FF2B5EF4-FFF2-40B4-BE49-F238E27FC236}">
                <a16:creationId xmlns:a16="http://schemas.microsoft.com/office/drawing/2014/main" id="{76C294E6-0A0D-6F24-E66D-7202DCD1C19C}"/>
              </a:ext>
            </a:extLst>
          </p:cNvPr>
          <p:cNvPicPr>
            <a:picLocks noChangeAspect="1"/>
          </p:cNvPicPr>
          <p:nvPr/>
        </p:nvPicPr>
        <p:blipFill rotWithShape="1">
          <a:blip r:embed="rId5"/>
          <a:srcRect l="5619" t="2939" r="2213" b="1039"/>
          <a:stretch/>
        </p:blipFill>
        <p:spPr>
          <a:xfrm>
            <a:off x="7272975" y="3575570"/>
            <a:ext cx="2115824" cy="2125979"/>
          </a:xfrm>
          <a:prstGeom prst="rect">
            <a:avLst/>
          </a:prstGeom>
        </p:spPr>
      </p:pic>
      <p:pic>
        <p:nvPicPr>
          <p:cNvPr id="16" name="Picture 15">
            <a:extLst>
              <a:ext uri="{FF2B5EF4-FFF2-40B4-BE49-F238E27FC236}">
                <a16:creationId xmlns:a16="http://schemas.microsoft.com/office/drawing/2014/main" id="{B0A9AAC1-0E67-9684-9851-52D6503E4907}"/>
              </a:ext>
            </a:extLst>
          </p:cNvPr>
          <p:cNvPicPr>
            <a:picLocks noChangeAspect="1"/>
          </p:cNvPicPr>
          <p:nvPr/>
        </p:nvPicPr>
        <p:blipFill rotWithShape="1">
          <a:blip r:embed="rId6"/>
          <a:srcRect l="3422" t="2427" r="2151"/>
          <a:stretch/>
        </p:blipFill>
        <p:spPr>
          <a:xfrm>
            <a:off x="9581625" y="3572466"/>
            <a:ext cx="2115824" cy="2129083"/>
          </a:xfrm>
          <a:prstGeom prst="rect">
            <a:avLst/>
          </a:prstGeom>
        </p:spPr>
      </p:pic>
      <p:sp>
        <p:nvSpPr>
          <p:cNvPr id="18" name="TextBox 17">
            <a:extLst>
              <a:ext uri="{FF2B5EF4-FFF2-40B4-BE49-F238E27FC236}">
                <a16:creationId xmlns:a16="http://schemas.microsoft.com/office/drawing/2014/main" id="{5DBF78C3-5A36-5F0A-C052-E6A7F82D7F8F}"/>
              </a:ext>
            </a:extLst>
          </p:cNvPr>
          <p:cNvSpPr txBox="1"/>
          <p:nvPr/>
        </p:nvSpPr>
        <p:spPr>
          <a:xfrm>
            <a:off x="392315" y="1172076"/>
            <a:ext cx="11305134" cy="1938992"/>
          </a:xfrm>
          <a:prstGeom prst="rect">
            <a:avLst/>
          </a:prstGeom>
          <a:noFill/>
        </p:spPr>
        <p:txBody>
          <a:bodyPr wrap="square">
            <a:spAutoFit/>
          </a:bodyPr>
          <a:lstStyle/>
          <a:p>
            <a:pPr marL="285750" indent="-285750" algn="just">
              <a:buFont typeface="Arial" panose="020B0604020202020204" pitchFamily="34" charset="0"/>
              <a:buChar char="•"/>
            </a:pPr>
            <a:r>
              <a:rPr lang="en-US" sz="2000"/>
              <a:t>The products are divided into 5 groups by a range of units being sold</a:t>
            </a:r>
          </a:p>
          <a:p>
            <a:pPr marL="285750" indent="-285750" algn="just">
              <a:buFont typeface="Arial" panose="020B0604020202020204" pitchFamily="34" charset="0"/>
              <a:buChar char="•"/>
            </a:pPr>
            <a:r>
              <a:rPr lang="en-US" sz="2000"/>
              <a:t>For each group of categorized products by units sold, we can estimate the average percent of star ratings, ranging from 1 star to 5 star rating.</a:t>
            </a:r>
          </a:p>
          <a:p>
            <a:pPr marL="285750" indent="-285750" algn="just">
              <a:buFont typeface="Arial" panose="020B0604020202020204" pitchFamily="34" charset="0"/>
              <a:buChar char="•"/>
            </a:pPr>
            <a:r>
              <a:rPr lang="en-US" sz="2000"/>
              <a:t>It appears that the distribution of percent of star rating is similar across all units sold. </a:t>
            </a:r>
          </a:p>
          <a:p>
            <a:pPr marL="285750" indent="-285750" algn="just">
              <a:buFont typeface="Arial" panose="020B0604020202020204" pitchFamily="34" charset="0"/>
              <a:buChar char="•"/>
            </a:pPr>
            <a:r>
              <a:rPr lang="en-US" sz="2000"/>
              <a:t>However, on average, the percent of 4 and 5 star ratings become slightly higher if the products are sold more often ⇒ 💡 </a:t>
            </a:r>
            <a:r>
              <a:rPr lang="en-US" sz="2000" b="1"/>
              <a:t>INSIGHT</a:t>
            </a:r>
            <a:r>
              <a:rPr lang="en-US" sz="2000"/>
              <a:t>: </a:t>
            </a:r>
            <a:r>
              <a:rPr lang="en-US" sz="2000">
                <a:solidFill>
                  <a:srgbClr val="FF0000"/>
                </a:solidFill>
              </a:rPr>
              <a:t>existing good ratings of a product can indeed boost its sales performance </a:t>
            </a:r>
          </a:p>
        </p:txBody>
      </p:sp>
      <p:sp>
        <p:nvSpPr>
          <p:cNvPr id="20" name="TextBox 19">
            <a:extLst>
              <a:ext uri="{FF2B5EF4-FFF2-40B4-BE49-F238E27FC236}">
                <a16:creationId xmlns:a16="http://schemas.microsoft.com/office/drawing/2014/main" id="{DB7A5CBD-1C58-B5F8-0BB9-FF61BAF8EB31}"/>
              </a:ext>
            </a:extLst>
          </p:cNvPr>
          <p:cNvSpPr txBox="1"/>
          <p:nvPr/>
        </p:nvSpPr>
        <p:spPr>
          <a:xfrm>
            <a:off x="874912" y="5772600"/>
            <a:ext cx="1310428" cy="707886"/>
          </a:xfrm>
          <a:prstGeom prst="rect">
            <a:avLst/>
          </a:prstGeom>
          <a:noFill/>
        </p:spPr>
        <p:txBody>
          <a:bodyPr wrap="square">
            <a:spAutoFit/>
          </a:bodyPr>
          <a:lstStyle/>
          <a:p>
            <a:pPr algn="ctr"/>
            <a:r>
              <a:rPr lang="en-US" sz="2000"/>
              <a:t>1 – 100 </a:t>
            </a:r>
          </a:p>
          <a:p>
            <a:pPr algn="ctr"/>
            <a:r>
              <a:rPr lang="en-US" sz="2000"/>
              <a:t>units sold</a:t>
            </a:r>
            <a:endParaRPr lang="en-FI" sz="2000"/>
          </a:p>
        </p:txBody>
      </p:sp>
      <p:sp>
        <p:nvSpPr>
          <p:cNvPr id="21" name="TextBox 20">
            <a:extLst>
              <a:ext uri="{FF2B5EF4-FFF2-40B4-BE49-F238E27FC236}">
                <a16:creationId xmlns:a16="http://schemas.microsoft.com/office/drawing/2014/main" id="{B7BC6FAB-D9BE-19DA-7DB5-C407AEC7E24A}"/>
              </a:ext>
            </a:extLst>
          </p:cNvPr>
          <p:cNvSpPr txBox="1"/>
          <p:nvPr/>
        </p:nvSpPr>
        <p:spPr>
          <a:xfrm>
            <a:off x="3164715" y="5794582"/>
            <a:ext cx="1456204" cy="707886"/>
          </a:xfrm>
          <a:prstGeom prst="rect">
            <a:avLst/>
          </a:prstGeom>
          <a:noFill/>
        </p:spPr>
        <p:txBody>
          <a:bodyPr wrap="square">
            <a:spAutoFit/>
          </a:bodyPr>
          <a:lstStyle/>
          <a:p>
            <a:pPr algn="ctr"/>
            <a:r>
              <a:rPr lang="en-US" sz="2000"/>
              <a:t>101 – 1000 </a:t>
            </a:r>
          </a:p>
          <a:p>
            <a:pPr algn="ctr"/>
            <a:r>
              <a:rPr lang="en-US" sz="2000"/>
              <a:t>units sold</a:t>
            </a:r>
            <a:endParaRPr lang="en-FI" sz="2000"/>
          </a:p>
        </p:txBody>
      </p:sp>
      <p:sp>
        <p:nvSpPr>
          <p:cNvPr id="22" name="TextBox 21">
            <a:extLst>
              <a:ext uri="{FF2B5EF4-FFF2-40B4-BE49-F238E27FC236}">
                <a16:creationId xmlns:a16="http://schemas.microsoft.com/office/drawing/2014/main" id="{664108B0-4D9C-732A-B60E-506270ACE72D}"/>
              </a:ext>
            </a:extLst>
          </p:cNvPr>
          <p:cNvSpPr txBox="1"/>
          <p:nvPr/>
        </p:nvSpPr>
        <p:spPr>
          <a:xfrm>
            <a:off x="5316780" y="5794582"/>
            <a:ext cx="1456204" cy="707886"/>
          </a:xfrm>
          <a:prstGeom prst="rect">
            <a:avLst/>
          </a:prstGeom>
          <a:noFill/>
        </p:spPr>
        <p:txBody>
          <a:bodyPr wrap="square">
            <a:spAutoFit/>
          </a:bodyPr>
          <a:lstStyle/>
          <a:p>
            <a:pPr algn="ctr"/>
            <a:r>
              <a:rPr lang="en-US" sz="2000"/>
              <a:t>1001-5000 </a:t>
            </a:r>
          </a:p>
          <a:p>
            <a:pPr algn="ctr"/>
            <a:r>
              <a:rPr lang="en-US" sz="2000"/>
              <a:t>units sold</a:t>
            </a:r>
            <a:endParaRPr lang="en-FI" sz="2000"/>
          </a:p>
        </p:txBody>
      </p:sp>
      <p:sp>
        <p:nvSpPr>
          <p:cNvPr id="23" name="TextBox 22">
            <a:extLst>
              <a:ext uri="{FF2B5EF4-FFF2-40B4-BE49-F238E27FC236}">
                <a16:creationId xmlns:a16="http://schemas.microsoft.com/office/drawing/2014/main" id="{E112D1A7-EB0D-44E8-B6B6-8D0D5323C89B}"/>
              </a:ext>
            </a:extLst>
          </p:cNvPr>
          <p:cNvSpPr txBox="1"/>
          <p:nvPr/>
        </p:nvSpPr>
        <p:spPr>
          <a:xfrm>
            <a:off x="7463860" y="5783590"/>
            <a:ext cx="1734053" cy="707886"/>
          </a:xfrm>
          <a:prstGeom prst="rect">
            <a:avLst/>
          </a:prstGeom>
          <a:noFill/>
        </p:spPr>
        <p:txBody>
          <a:bodyPr wrap="square">
            <a:spAutoFit/>
          </a:bodyPr>
          <a:lstStyle/>
          <a:p>
            <a:pPr algn="ctr"/>
            <a:r>
              <a:rPr lang="en-US" sz="2000"/>
              <a:t>5001 – 10000 </a:t>
            </a:r>
          </a:p>
          <a:p>
            <a:pPr algn="ctr"/>
            <a:r>
              <a:rPr lang="en-US" sz="2000"/>
              <a:t>units sold</a:t>
            </a:r>
            <a:endParaRPr lang="en-FI" sz="2000"/>
          </a:p>
        </p:txBody>
      </p:sp>
      <p:sp>
        <p:nvSpPr>
          <p:cNvPr id="24" name="TextBox 23">
            <a:extLst>
              <a:ext uri="{FF2B5EF4-FFF2-40B4-BE49-F238E27FC236}">
                <a16:creationId xmlns:a16="http://schemas.microsoft.com/office/drawing/2014/main" id="{ED45E547-5396-7690-33B5-0E9418499825}"/>
              </a:ext>
            </a:extLst>
          </p:cNvPr>
          <p:cNvSpPr txBox="1"/>
          <p:nvPr/>
        </p:nvSpPr>
        <p:spPr>
          <a:xfrm>
            <a:off x="9508341" y="5783590"/>
            <a:ext cx="2189108" cy="707886"/>
          </a:xfrm>
          <a:prstGeom prst="rect">
            <a:avLst/>
          </a:prstGeom>
          <a:noFill/>
        </p:spPr>
        <p:txBody>
          <a:bodyPr wrap="square">
            <a:spAutoFit/>
          </a:bodyPr>
          <a:lstStyle/>
          <a:p>
            <a:pPr algn="ctr"/>
            <a:r>
              <a:rPr lang="en-US" sz="2000"/>
              <a:t>10001 – 100000 </a:t>
            </a:r>
          </a:p>
          <a:p>
            <a:pPr algn="ctr"/>
            <a:r>
              <a:rPr lang="en-US" sz="2000"/>
              <a:t>units sold</a:t>
            </a:r>
            <a:endParaRPr lang="en-FI" sz="2000"/>
          </a:p>
        </p:txBody>
      </p:sp>
      <p:pic>
        <p:nvPicPr>
          <p:cNvPr id="25" name="Picture 24">
            <a:extLst>
              <a:ext uri="{FF2B5EF4-FFF2-40B4-BE49-F238E27FC236}">
                <a16:creationId xmlns:a16="http://schemas.microsoft.com/office/drawing/2014/main" id="{670692FE-C2EF-3157-72A2-09AF0BC103EE}"/>
              </a:ext>
            </a:extLst>
          </p:cNvPr>
          <p:cNvPicPr>
            <a:picLocks noChangeAspect="1"/>
          </p:cNvPicPr>
          <p:nvPr/>
        </p:nvPicPr>
        <p:blipFill>
          <a:blip r:embed="rId7"/>
          <a:stretch>
            <a:fillRect/>
          </a:stretch>
        </p:blipFill>
        <p:spPr>
          <a:xfrm>
            <a:off x="741429" y="3184300"/>
            <a:ext cx="10709141" cy="284818"/>
          </a:xfrm>
          <a:prstGeom prst="rect">
            <a:avLst/>
          </a:prstGeom>
        </p:spPr>
      </p:pic>
    </p:spTree>
    <p:extLst>
      <p:ext uri="{BB962C8B-B14F-4D97-AF65-F5344CB8AC3E}">
        <p14:creationId xmlns:p14="http://schemas.microsoft.com/office/powerpoint/2010/main" val="458101064"/>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D3DDD6-8E74-4DF3-A7C9-6234C7DB3E7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78ADAB2-5713-4CC8-B21C-AD74ED6A7DF7}">
  <ds:schemaRefs>
    <ds:schemaRef ds:uri="http://schemas.microsoft.com/sharepoint/v3/contenttype/forms"/>
  </ds:schemaRefs>
</ds:datastoreItem>
</file>

<file path=customXml/itemProps3.xml><?xml version="1.0" encoding="utf-8"?>
<ds:datastoreItem xmlns:ds="http://schemas.openxmlformats.org/officeDocument/2006/customXml" ds:itemID="{DEF0D866-2B5B-42FA-BA6C-C5A2A7495C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Tourism design</Template>
  <TotalTime>1707</TotalTime>
  <Words>2092</Words>
  <Application>Microsoft Office PowerPoint</Application>
  <PresentationFormat>Widescreen</PresentationFormat>
  <Paragraphs>173</Paragraphs>
  <Slides>24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Corbel</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Appendix</vt:lpstr>
      <vt:lpstr>PowerPoint Presentation</vt:lpstr>
      <vt:lpstr>PowerPoint Presentation</vt:lpstr>
      <vt:lpstr>PowerPoint Presentation</vt:lpstr>
      <vt:lpstr>PowerPoint Presentation</vt:lpstr>
      <vt:lpstr>PowerPoint Presentation</vt:lpstr>
      <vt:lpstr>Choose an Experience</vt:lpstr>
      <vt:lpstr>Travel Budget</vt:lpstr>
      <vt:lpstr>Transportation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Design</dc:title>
  <dc:creator>Nguyen Binh</dc:creator>
  <cp:lastModifiedBy>Nguyen Binh</cp:lastModifiedBy>
  <cp:revision>48</cp:revision>
  <dcterms:created xsi:type="dcterms:W3CDTF">2024-03-09T13:05:35Z</dcterms:created>
  <dcterms:modified xsi:type="dcterms:W3CDTF">2024-03-15T23:42:51Z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